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67"/>
  </p:notesMasterIdLst>
  <p:sldIdLst>
    <p:sldId id="257" r:id="rId2"/>
    <p:sldId id="329" r:id="rId3"/>
    <p:sldId id="258" r:id="rId4"/>
    <p:sldId id="259" r:id="rId5"/>
    <p:sldId id="298" r:id="rId6"/>
    <p:sldId id="261" r:id="rId7"/>
    <p:sldId id="263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264" r:id="rId16"/>
    <p:sldId id="265" r:id="rId17"/>
    <p:sldId id="266" r:id="rId18"/>
    <p:sldId id="306" r:id="rId19"/>
    <p:sldId id="267" r:id="rId20"/>
    <p:sldId id="268" r:id="rId21"/>
    <p:sldId id="269" r:id="rId22"/>
    <p:sldId id="270" r:id="rId23"/>
    <p:sldId id="308" r:id="rId24"/>
    <p:sldId id="272" r:id="rId25"/>
    <p:sldId id="313" r:id="rId26"/>
    <p:sldId id="273" r:id="rId27"/>
    <p:sldId id="274" r:id="rId28"/>
    <p:sldId id="309" r:id="rId29"/>
    <p:sldId id="310" r:id="rId30"/>
    <p:sldId id="312" r:id="rId31"/>
    <p:sldId id="311" r:id="rId32"/>
    <p:sldId id="314" r:id="rId33"/>
    <p:sldId id="315" r:id="rId34"/>
    <p:sldId id="331" r:id="rId35"/>
    <p:sldId id="332" r:id="rId36"/>
    <p:sldId id="333" r:id="rId37"/>
    <p:sldId id="276" r:id="rId38"/>
    <p:sldId id="277" r:id="rId39"/>
    <p:sldId id="278" r:id="rId40"/>
    <p:sldId id="279" r:id="rId41"/>
    <p:sldId id="280" r:id="rId42"/>
    <p:sldId id="281" r:id="rId43"/>
    <p:sldId id="319" r:id="rId44"/>
    <p:sldId id="318" r:id="rId45"/>
    <p:sldId id="317" r:id="rId46"/>
    <p:sldId id="288" r:id="rId47"/>
    <p:sldId id="316" r:id="rId48"/>
    <p:sldId id="282" r:id="rId49"/>
    <p:sldId id="325" r:id="rId50"/>
    <p:sldId id="287" r:id="rId51"/>
    <p:sldId id="283" r:id="rId52"/>
    <p:sldId id="330" r:id="rId53"/>
    <p:sldId id="285" r:id="rId54"/>
    <p:sldId id="286" r:id="rId55"/>
    <p:sldId id="322" r:id="rId56"/>
    <p:sldId id="323" r:id="rId57"/>
    <p:sldId id="324" r:id="rId58"/>
    <p:sldId id="326" r:id="rId59"/>
    <p:sldId id="327" r:id="rId60"/>
    <p:sldId id="328" r:id="rId61"/>
    <p:sldId id="293" r:id="rId62"/>
    <p:sldId id="321" r:id="rId63"/>
    <p:sldId id="294" r:id="rId64"/>
    <p:sldId id="296" r:id="rId65"/>
    <p:sldId id="297" r:id="rId6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0320D-DD9A-40C0-9F6B-93205E73A0DD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202D76-1C8A-4E50-96E9-80FB3D143960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28" name="Tytuł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cxnSp>
        <p:nvCxnSpPr>
          <p:cNvPr id="8" name="Łącznik prosty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a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ymbol zastępczy daty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Symbol zastępczy stopki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zawartości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6" name="Symbol zastępczy stopki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7" name="Łącznik prosty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2" name="Symbol zastępczy zawartości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4" name="Symbol zastępczy zawartości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cxnSp>
        <p:nvCxnSpPr>
          <p:cNvPr id="10" name="Łącznik prosty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ymbol zastępczy zawartości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1" name="Tytuł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pl-PL" smtClean="0"/>
              <a:t>Kliknij ikonę, aby dodać obraz</a:t>
            </a:r>
            <a:endParaRPr kumimoji="0"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8" name="Symbol zastępczy daty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ymbol zastępczy tekstu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24" name="Symbol zastępczy daty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D9BF83A-B1E2-45D6-963F-8221C1D44D13}" type="datetimeFigureOut">
              <a:rPr lang="pl-PL" smtClean="0"/>
              <a:pPr/>
              <a:t>2016-02-24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22" name="Symbol zastępczy numeru slajdu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10CDE578-FFA9-4FD5-A4D4-B8EFF93D20C0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Symbol zastępczy tytułu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2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880" y="1860676"/>
            <a:ext cx="2676960" cy="37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jaśnienie owalne 3"/>
          <p:cNvSpPr/>
          <p:nvPr/>
        </p:nvSpPr>
        <p:spPr bwMode="auto">
          <a:xfrm>
            <a:off x="2195736" y="188640"/>
            <a:ext cx="3693600" cy="1561593"/>
          </a:xfrm>
          <a:prstGeom prst="wedgeEllipseCallout">
            <a:avLst>
              <a:gd name="adj1" fmla="val -52121"/>
              <a:gd name="adj2" fmla="val 128349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noFill/>
            <a:prstDash val="solid"/>
          </a:ln>
          <a:effectLst>
            <a:glow rad="63500">
              <a:srgbClr val="F79646">
                <a:satMod val="175000"/>
                <a:alpha val="40000"/>
              </a:srgb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lIns="82746" tIns="41373" rIns="82746" bIns="41373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27475">
              <a:defRPr/>
            </a:pPr>
            <a:r>
              <a:rPr lang="pl-PL" b="1" dirty="0">
                <a:ln w="50800"/>
                <a:solidFill>
                  <a:srgbClr val="1F497D">
                    <a:shade val="50000"/>
                  </a:srgbClr>
                </a:solidFill>
                <a:latin typeface="Arial" charset="0"/>
              </a:rPr>
              <a:t>Nie wiesz, którą drogą iść? </a:t>
            </a:r>
          </a:p>
          <a:p>
            <a:pPr algn="ctr" defTabSz="827475">
              <a:defRPr/>
            </a:pPr>
            <a:r>
              <a:rPr lang="pl-PL" b="1" dirty="0">
                <a:ln w="50800"/>
                <a:solidFill>
                  <a:srgbClr val="1F497D">
                    <a:shade val="50000"/>
                  </a:srgbClr>
                </a:solidFill>
                <a:latin typeface="Arial" charset="0"/>
              </a:rPr>
              <a:t>Nie wiesz jak osiągnąć sukces?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3131840" y="2564904"/>
            <a:ext cx="594560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200" b="1" dirty="0" smtClean="0">
                <a:solidFill>
                  <a:srgbClr val="C00000"/>
                </a:solidFill>
              </a:rPr>
              <a:t>POWIATOWY ZESPÓŁ SZKÓŁ </a:t>
            </a:r>
          </a:p>
          <a:p>
            <a:r>
              <a:rPr lang="pl-PL" sz="3200" b="1" dirty="0" smtClean="0">
                <a:solidFill>
                  <a:srgbClr val="C00000"/>
                </a:solidFill>
              </a:rPr>
              <a:t>W MUSZYNIE</a:t>
            </a:r>
          </a:p>
          <a:p>
            <a:r>
              <a:rPr lang="pl-PL" sz="3200" b="1" dirty="0" smtClean="0">
                <a:solidFill>
                  <a:srgbClr val="C00000"/>
                </a:solidFill>
              </a:rPr>
              <a:t> SERDECZNIE ZAPRASZA </a:t>
            </a:r>
          </a:p>
          <a:p>
            <a:r>
              <a:rPr lang="pl-PL" sz="3200" b="1" dirty="0" smtClean="0">
                <a:solidFill>
                  <a:srgbClr val="C00000"/>
                </a:solidFill>
              </a:rPr>
              <a:t>W SWOJE PROGI … </a:t>
            </a:r>
            <a:endParaRPr lang="pl-PL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SC_02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01007"/>
            <a:ext cx="3744416" cy="2631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6" name="Picture 4" descr="DSC_01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3403763" cy="239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398" name="Picture 6" descr="DSC_02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94224"/>
            <a:ext cx="3672408" cy="2580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9400" name="Picture 8" descr="DSC_02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2847" y="3501008"/>
            <a:ext cx="4098917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pole tekstowe 5"/>
          <p:cNvSpPr txBox="1"/>
          <p:nvPr/>
        </p:nvSpPr>
        <p:spPr>
          <a:xfrm>
            <a:off x="1907704" y="2852936"/>
            <a:ext cx="524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b="1" dirty="0" smtClean="0">
                <a:solidFill>
                  <a:srgbClr val="FF0000"/>
                </a:solidFill>
              </a:rPr>
              <a:t>Wybory samorządu szkolnego</a:t>
            </a:r>
            <a:endParaRPr lang="pl-PL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IMG_59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3689026" cy="25922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8372" name="Picture 4" descr="IMG_59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421688"/>
            <a:ext cx="4320480" cy="3036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8374" name="Picture 6" descr="IMG_59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573016"/>
            <a:ext cx="3816424" cy="26818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8376" name="Picture 8" descr="IMG_5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3588623" cy="25217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4427984" y="3501008"/>
            <a:ext cx="2998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 smtClean="0">
                <a:solidFill>
                  <a:srgbClr val="C00000"/>
                </a:solidFill>
              </a:rPr>
              <a:t>Dzień nauczyciela</a:t>
            </a:r>
            <a:endParaRPr lang="pl-PL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w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752528" cy="333961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4516" name="Picture 4" descr="w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05064"/>
            <a:ext cx="3586552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4518" name="Picture 6" descr="w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20688"/>
            <a:ext cx="3484079" cy="2448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4520" name="Picture 8" descr="w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5345" y="4003609"/>
            <a:ext cx="3588623" cy="25217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5724128" y="3284984"/>
            <a:ext cx="2398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C00000"/>
                </a:solidFill>
              </a:rPr>
              <a:t>Wigilia 2015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SC_04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586552" cy="25202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3492" name="Picture 4" descr="DSC_04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3996445" cy="28083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3496" name="Picture 8" descr="DSC_06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3415376"/>
            <a:ext cx="4392488" cy="3086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DSC_0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06" y="476672"/>
            <a:ext cx="3996444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8" name="Picture 4" descr="DSC_05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764704"/>
            <a:ext cx="4227014" cy="2970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2470" name="Picture 6" descr="DSC_0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97862"/>
            <a:ext cx="4464496" cy="31372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2472" name="Picture 8" descr="DSC_06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064" y="3933056"/>
            <a:ext cx="3384376" cy="2378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179512" y="404664"/>
            <a:ext cx="6758006" cy="221457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  <a:spcBef>
                <a:spcPts val="0"/>
              </a:spcBef>
              <a:buNone/>
            </a:pPr>
            <a:r>
              <a:rPr lang="pl-PL" b="1" dirty="0" smtClean="0"/>
              <a:t> </a:t>
            </a:r>
            <a:r>
              <a:rPr lang="pl-PL" b="1" u="sng" dirty="0" smtClean="0">
                <a:solidFill>
                  <a:srgbClr val="C00000"/>
                </a:solidFill>
              </a:rPr>
              <a:t>Organizujemy imprezy cykliczne: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b="1" dirty="0" smtClean="0">
                <a:solidFill>
                  <a:srgbClr val="C00000"/>
                </a:solidFill>
              </a:rPr>
              <a:t>Spektakle </a:t>
            </a:r>
            <a:r>
              <a:rPr lang="pl-PL" b="1" dirty="0">
                <a:solidFill>
                  <a:srgbClr val="C00000"/>
                </a:solidFill>
              </a:rPr>
              <a:t>w języku polskim </a:t>
            </a:r>
            <a:r>
              <a:rPr lang="pl-PL" b="1" dirty="0" smtClean="0">
                <a:solidFill>
                  <a:srgbClr val="C00000"/>
                </a:solidFill>
              </a:rPr>
              <a:t>i </a:t>
            </a:r>
            <a:r>
              <a:rPr lang="pl-PL" b="1" dirty="0">
                <a:solidFill>
                  <a:srgbClr val="C00000"/>
                </a:solidFill>
              </a:rPr>
              <a:t>angielskim 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b="1" dirty="0" smtClean="0">
                <a:solidFill>
                  <a:srgbClr val="C00000"/>
                </a:solidFill>
              </a:rPr>
              <a:t>Festiwal </a:t>
            </a:r>
            <a:r>
              <a:rPr lang="pl-PL" b="1" dirty="0">
                <a:solidFill>
                  <a:srgbClr val="C00000"/>
                </a:solidFill>
              </a:rPr>
              <a:t>Kultury i Języków </a:t>
            </a:r>
            <a:r>
              <a:rPr lang="pl-PL" b="1" dirty="0" smtClean="0">
                <a:solidFill>
                  <a:srgbClr val="C00000"/>
                </a:solidFill>
              </a:rPr>
              <a:t>Obcych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pl-PL" b="1" dirty="0">
                <a:solidFill>
                  <a:srgbClr val="C00000"/>
                </a:solidFill>
              </a:rPr>
              <a:t>Coroczny </a:t>
            </a:r>
            <a:r>
              <a:rPr lang="pl-PL" b="1" dirty="0" smtClean="0">
                <a:solidFill>
                  <a:srgbClr val="C00000"/>
                </a:solidFill>
              </a:rPr>
              <a:t>Międzyszkolny </a:t>
            </a:r>
            <a:r>
              <a:rPr lang="pl-PL" b="1" dirty="0">
                <a:solidFill>
                  <a:srgbClr val="C00000"/>
                </a:solidFill>
              </a:rPr>
              <a:t>Konkurs Talentów</a:t>
            </a:r>
          </a:p>
        </p:txBody>
      </p:sp>
      <p:pic>
        <p:nvPicPr>
          <p:cNvPr id="11276" name="Picture 12" descr="http://www.liceum.muszyna.pl/ins/modules/gallery/foto/12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789040"/>
            <a:ext cx="2920611" cy="219045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9457" name="Picture 1" descr="C:\Users\Alicja\Desktop\RekrutacjaLO\Konkurs talentów\Konkurs talentów\DSCF45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852936"/>
            <a:ext cx="3066894" cy="230017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9459" name="Picture 3" descr="http://www.liceum.muszyna.pl/ins/modules/gallery/foto/1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81794" y="526375"/>
            <a:ext cx="2531255" cy="31906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274" name="Picture 10" descr="http://www.liceum.muszyna.pl/ins/modules/gallery/foto/14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6096" y="3861048"/>
            <a:ext cx="3102963" cy="23272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buFontTx/>
              <a:buChar char="-"/>
              <a:defRPr/>
            </a:pPr>
            <a:r>
              <a:rPr lang="pl-PL" sz="4000" dirty="0">
                <a:solidFill>
                  <a:srgbClr val="C00000"/>
                </a:solidFill>
              </a:rPr>
              <a:t>Do </a:t>
            </a:r>
            <a:r>
              <a:rPr lang="pl-PL" sz="4000" dirty="0" err="1">
                <a:solidFill>
                  <a:srgbClr val="C00000"/>
                </a:solidFill>
              </a:rPr>
              <a:t>you</a:t>
            </a:r>
            <a:r>
              <a:rPr lang="pl-PL" sz="4000" dirty="0">
                <a:solidFill>
                  <a:srgbClr val="C00000"/>
                </a:solidFill>
              </a:rPr>
              <a:t> </a:t>
            </a:r>
            <a:r>
              <a:rPr lang="pl-PL" sz="4000" dirty="0" err="1">
                <a:solidFill>
                  <a:srgbClr val="C00000"/>
                </a:solidFill>
              </a:rPr>
              <a:t>speak</a:t>
            </a:r>
            <a:r>
              <a:rPr lang="pl-PL" sz="4000" dirty="0">
                <a:solidFill>
                  <a:srgbClr val="C00000"/>
                </a:solidFill>
              </a:rPr>
              <a:t> </a:t>
            </a:r>
            <a:r>
              <a:rPr lang="pl-PL" sz="4000" dirty="0" err="1">
                <a:solidFill>
                  <a:srgbClr val="C00000"/>
                </a:solidFill>
              </a:rPr>
              <a:t>English</a:t>
            </a:r>
            <a:r>
              <a:rPr lang="pl-PL" sz="4000" dirty="0">
                <a:solidFill>
                  <a:srgbClr val="C00000"/>
                </a:solidFill>
              </a:rPr>
              <a:t>???</a:t>
            </a:r>
            <a:br>
              <a:rPr lang="pl-PL" sz="4000" dirty="0">
                <a:solidFill>
                  <a:srgbClr val="C00000"/>
                </a:solidFill>
              </a:rPr>
            </a:br>
            <a:r>
              <a:rPr lang="pl-PL" sz="4000" dirty="0">
                <a:solidFill>
                  <a:srgbClr val="C00000"/>
                </a:solidFill>
              </a:rPr>
              <a:t>- Ja, </a:t>
            </a:r>
            <a:r>
              <a:rPr lang="pl-PL" sz="4000" dirty="0" err="1">
                <a:solidFill>
                  <a:srgbClr val="C00000"/>
                </a:solidFill>
              </a:rPr>
              <a:t>nat</a:t>
            </a:r>
            <a:r>
              <a:rPr lang="en-US" sz="4000" dirty="0">
                <a:solidFill>
                  <a:srgbClr val="C00000"/>
                </a:solidFill>
                <a:cs typeface="Arial" charset="0"/>
              </a:rPr>
              <a:t>ü</a:t>
            </a:r>
            <a:r>
              <a:rPr lang="pl-PL" sz="4000" dirty="0" err="1">
                <a:solidFill>
                  <a:srgbClr val="C00000"/>
                </a:solidFill>
                <a:cs typeface="Arial" charset="0"/>
              </a:rPr>
              <a:t>rlich</a:t>
            </a:r>
            <a:r>
              <a:rPr lang="pl-PL" sz="4000" dirty="0">
                <a:solidFill>
                  <a:srgbClr val="C00000"/>
                </a:solidFill>
                <a:cs typeface="Arial" charset="0"/>
              </a:rPr>
              <a:t>!!!</a:t>
            </a:r>
            <a:endParaRPr lang="en-US" sz="4000" dirty="0">
              <a:solidFill>
                <a:srgbClr val="C00000"/>
              </a:solidFill>
              <a:cs typeface="Arial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357158" y="1571612"/>
            <a:ext cx="4286280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pl-PL" dirty="0" smtClean="0">
                <a:solidFill>
                  <a:srgbClr val="002060"/>
                </a:solidFill>
                <a:latin typeface="+mn-lt"/>
              </a:rPr>
              <a:t>Współpracujemy ze </a:t>
            </a:r>
            <a:r>
              <a:rPr lang="pl-PL" dirty="0">
                <a:solidFill>
                  <a:srgbClr val="002060"/>
                </a:solidFill>
                <a:latin typeface="+mn-lt"/>
              </a:rPr>
              <a:t>szkołami ze </a:t>
            </a:r>
            <a:r>
              <a:rPr lang="pl-PL" dirty="0" smtClean="0">
                <a:solidFill>
                  <a:srgbClr val="002060"/>
                </a:solidFill>
                <a:latin typeface="+mn-lt"/>
              </a:rPr>
              <a:t>Słowacji i Niemiec. Wyjeżdżamy </a:t>
            </a:r>
            <a:r>
              <a:rPr lang="pl-PL" dirty="0">
                <a:solidFill>
                  <a:srgbClr val="002060"/>
                </a:solidFill>
                <a:latin typeface="+mn-lt"/>
              </a:rPr>
              <a:t>na wymiany do tych krajów.</a:t>
            </a:r>
          </a:p>
        </p:txBody>
      </p:sp>
      <p:pic>
        <p:nvPicPr>
          <p:cNvPr id="18445" name="Picture 13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727" y="2775757"/>
            <a:ext cx="4751387" cy="340360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8439" name="Picture 7" descr="DSC_91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952" y="946674"/>
            <a:ext cx="3960812" cy="2630488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8441" name="Picture 9" descr="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572" y="3102378"/>
            <a:ext cx="2598737" cy="3465513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4898587" y="4539513"/>
            <a:ext cx="1571636" cy="95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>
                <a:solidFill>
                  <a:srgbClr val="002060"/>
                </a:solidFill>
                <a:latin typeface="+mj-lt"/>
              </a:rPr>
              <a:t>Tak też rodzą się nowe przyjaźnie </a:t>
            </a:r>
            <a:r>
              <a:rPr lang="pl-PL" dirty="0">
                <a:solidFill>
                  <a:srgbClr val="002060"/>
                </a:solidFill>
                <a:latin typeface="+mj-lt"/>
                <a:sym typeface="Wingdings" pitchFamily="2" charset="2"/>
              </a:rPr>
              <a:t></a:t>
            </a:r>
            <a:endParaRPr lang="pl-PL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zawartości 11"/>
          <p:cNvSpPr>
            <a:spLocks noGrp="1"/>
          </p:cNvSpPr>
          <p:nvPr>
            <p:ph idx="1"/>
          </p:nvPr>
        </p:nvSpPr>
        <p:spPr>
          <a:xfrm>
            <a:off x="323528" y="692696"/>
            <a:ext cx="5186370" cy="197167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dirty="0" smtClean="0">
                <a:solidFill>
                  <a:srgbClr val="C00000"/>
                </a:solidFill>
              </a:rPr>
              <a:t>Prowadzimy demonstracje, propagujemy profilaktykę nowotworową, jesteśmy świadomi zagrożeń i dzielimy się swoim doświadczeniem.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17418" name="Picture 10" descr="http://www.liceum.muszyna.pl/ins/modules/gallery/foto/1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476672"/>
            <a:ext cx="3000396" cy="22502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7422" name="Picture 14" descr="http://www.liceum.muszyna.pl/ins/modules/gallery/foto/1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3357554" cy="200928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7424" name="Picture 16" descr="http://www.liceum.muszyna.pl/ins/modules/gallery/foto/1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4005064"/>
            <a:ext cx="3071834" cy="230387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7420" name="Picture 12" descr="http://www.liceum.muszyna.pl/ins/modules/gallery/foto/1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3140968"/>
            <a:ext cx="2571768" cy="19288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://www.szkola.muszyna.pl/pzs/wp-content/uploads/2015/12/DSC_06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572500" cy="56769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1614485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dirty="0" smtClean="0">
                <a:solidFill>
                  <a:srgbClr val="C00000"/>
                </a:solidFill>
              </a:rPr>
              <a:t>W naszej szkole działa duża grupa artystów, którzy swoimi występami uświetniają wszystkie akademie </a:t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i występują także poza szkolnymi murami.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pl-PL" dirty="0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3200" dirty="0">
                <a:solidFill>
                  <a:srgbClr val="C00000"/>
                </a:solidFill>
              </a:rPr>
              <a:t>Gramy, śpiewamy, występujemy, tańczymy…</a:t>
            </a:r>
          </a:p>
        </p:txBody>
      </p:sp>
      <p:pic>
        <p:nvPicPr>
          <p:cNvPr id="23561" name="Picture 9" descr="C:\Users\Alicja\Desktop\RekrutacjaLO\Nowy folder (2)\foto do prezentacji\próba generalna romeo i julia 1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3357562"/>
            <a:ext cx="3452304" cy="293875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3562" name="Picture 10" descr="C:\Users\Alicja\Desktop\RekrutacjaLO\Nowy folder (2)\foto do prezentacji\DSC_03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77758"/>
            <a:ext cx="3571900" cy="236578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1926998"/>
            <a:ext cx="2952328" cy="3797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827584" y="908720"/>
            <a:ext cx="66980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DYREKTOREM NASZEJ SZKOŁY 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JEST PANI MGR INŻ. IZABELA ŁABUŚ</a:t>
            </a:r>
            <a:endParaRPr lang="pl-PL" sz="2800" b="1" dirty="0">
              <a:solidFill>
                <a:srgbClr val="C00000"/>
              </a:solidFill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67544" y="1859340"/>
            <a:ext cx="6390456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 smtClean="0"/>
              <a:t>Zespół tworzą następujące szkoły </a:t>
            </a:r>
          </a:p>
          <a:p>
            <a:r>
              <a:rPr lang="pl-PL" sz="2400" b="1" dirty="0" smtClean="0"/>
              <a:t>i placówka oświatowa:</a:t>
            </a:r>
          </a:p>
          <a:p>
            <a:endParaRPr lang="pl-PL" sz="2400" b="1" dirty="0" smtClean="0"/>
          </a:p>
          <a:p>
            <a:r>
              <a:rPr lang="pl-PL" sz="2000" dirty="0" smtClean="0">
                <a:solidFill>
                  <a:srgbClr val="C00000"/>
                </a:solidFill>
              </a:rPr>
              <a:t>Liceum Ogólnokształcące </a:t>
            </a:r>
          </a:p>
          <a:p>
            <a:r>
              <a:rPr lang="pl-PL" sz="2000" dirty="0" smtClean="0">
                <a:solidFill>
                  <a:srgbClr val="C00000"/>
                </a:solidFill>
              </a:rPr>
              <a:t>im. Jana Kochanowskiego w </a:t>
            </a:r>
            <a:r>
              <a:rPr lang="pl-PL" sz="2000" dirty="0" smtClean="0">
                <a:solidFill>
                  <a:srgbClr val="C00000"/>
                </a:solidFill>
              </a:rPr>
              <a:t>Muszynie</a:t>
            </a:r>
            <a:endParaRPr lang="pl-PL" sz="2000" dirty="0" smtClean="0">
              <a:solidFill>
                <a:srgbClr val="C00000"/>
              </a:solidFill>
            </a:endParaRPr>
          </a:p>
          <a:p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>
                <a:solidFill>
                  <a:srgbClr val="FF0000"/>
                </a:solidFill>
              </a:rPr>
              <a:t>Technikum w Złockiem z siedzibą w </a:t>
            </a:r>
            <a:r>
              <a:rPr lang="pl-PL" sz="2000" dirty="0" smtClean="0">
                <a:solidFill>
                  <a:srgbClr val="FF0000"/>
                </a:solidFill>
              </a:rPr>
              <a:t>Muszynie</a:t>
            </a:r>
            <a:endParaRPr lang="pl-PL" sz="2000" dirty="0" smtClean="0">
              <a:solidFill>
                <a:srgbClr val="FF0000"/>
              </a:solidFill>
            </a:endParaRPr>
          </a:p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2000" dirty="0" smtClean="0">
                <a:solidFill>
                  <a:srgbClr val="C00000"/>
                </a:solidFill>
              </a:rPr>
              <a:t>Ognisko Pracy Pozaszkolnej w Muszynie.</a:t>
            </a:r>
          </a:p>
          <a:p>
            <a:endParaRPr lang="pl-PL" sz="2000" dirty="0" smtClean="0">
              <a:solidFill>
                <a:srgbClr val="C00000"/>
              </a:solidFill>
            </a:endParaRPr>
          </a:p>
          <a:p>
            <a:r>
              <a:rPr lang="pl-PL" b="1" dirty="0" smtClean="0">
                <a:solidFill>
                  <a:srgbClr val="C00000"/>
                </a:solidFill>
              </a:rPr>
              <a:t>Adres: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ul. Rynek 13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33-370 Muszyna</a:t>
            </a:r>
          </a:p>
          <a:p>
            <a:r>
              <a:rPr lang="pl-PL" b="1" dirty="0" smtClean="0">
                <a:solidFill>
                  <a:srgbClr val="C00000"/>
                </a:solidFill>
              </a:rPr>
              <a:t>tel. (18) 471 91 80</a:t>
            </a:r>
            <a:endParaRPr lang="pl-P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 descr="http://www.liceum.muszyna.pl/ins/modules/gallery/foto/2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4581128"/>
            <a:ext cx="2762250" cy="207168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9460" name="pole tekstowe 7"/>
          <p:cNvSpPr txBox="1">
            <a:spLocks noChangeArrowheads="1"/>
          </p:cNvSpPr>
          <p:nvPr/>
        </p:nvSpPr>
        <p:spPr bwMode="auto">
          <a:xfrm>
            <a:off x="395536" y="404664"/>
            <a:ext cx="5072098" cy="2395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>
                <a:solidFill>
                  <a:srgbClr val="C00000"/>
                </a:solidFill>
              </a:rPr>
              <a:t>Współpracujemy z Biblioteką Miejską 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w Muszynie i Krynickim Stowarzyszeniem Twórczym Galeria „Pod Kasztanem” oraz Miejsko Gminnym Ośrodkiem Kultury </a:t>
            </a:r>
            <a:br>
              <a:rPr lang="pl-PL" sz="2000" dirty="0">
                <a:solidFill>
                  <a:srgbClr val="C00000"/>
                </a:solidFill>
              </a:rPr>
            </a:br>
            <a:r>
              <a:rPr lang="pl-PL" sz="2000" dirty="0">
                <a:solidFill>
                  <a:srgbClr val="C00000"/>
                </a:solidFill>
              </a:rPr>
              <a:t>w Muszynie.</a:t>
            </a:r>
          </a:p>
        </p:txBody>
      </p:sp>
      <p:pic>
        <p:nvPicPr>
          <p:cNvPr id="19463" name="Picture 10" descr="http://www.liceum.muszyna.pl/album/Wieczorek%20poetycki/slides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068960"/>
            <a:ext cx="3709988" cy="2428875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2290" name="Picture 2" descr="http://www.liceum.muszyna.pl/ins/modules/gallery/foto/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04664"/>
            <a:ext cx="3287483" cy="21985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19462" name="Picture 8" descr="http://www.liceum.muszyna.pl/album/Prezentacja%20p.Kumorek/slides/100_53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2924944"/>
            <a:ext cx="2786062" cy="2089150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00430" y="1285860"/>
            <a:ext cx="5400684" cy="542928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None/>
              <a:defRPr/>
            </a:pPr>
            <a:r>
              <a:rPr lang="pl-PL" sz="1800" dirty="0">
                <a:solidFill>
                  <a:srgbClr val="C00000"/>
                </a:solidFill>
              </a:rPr>
              <a:t>Startujemy w: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1800" dirty="0">
                <a:solidFill>
                  <a:srgbClr val="C00000"/>
                </a:solidFill>
              </a:rPr>
              <a:t>Olimpiadzie Matematycznej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1800" dirty="0">
                <a:solidFill>
                  <a:srgbClr val="C00000"/>
                </a:solidFill>
              </a:rPr>
              <a:t>Międzyszkolnych Zawodach Matematycznych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1800" dirty="0">
                <a:solidFill>
                  <a:srgbClr val="C00000"/>
                </a:solidFill>
              </a:rPr>
              <a:t>Olimpiadzie o Diamentowy Indeks AGH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1800" dirty="0">
                <a:solidFill>
                  <a:srgbClr val="C00000"/>
                </a:solidFill>
              </a:rPr>
              <a:t>Międzynarodowym Konkursie Matematycznym KANGUR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1800" dirty="0">
                <a:solidFill>
                  <a:srgbClr val="C00000"/>
                </a:solidFill>
              </a:rPr>
              <a:t>Internetowym Konkursie Matematycznym MATMIX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1800" dirty="0">
                <a:solidFill>
                  <a:srgbClr val="C00000"/>
                </a:solidFill>
              </a:rPr>
              <a:t>Powszechnym Internetowym Konkursie Matematycznym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1800" dirty="0">
                <a:solidFill>
                  <a:srgbClr val="C00000"/>
                </a:solidFill>
              </a:rPr>
              <a:t>Mistrzostwach w Grach Matematycznych </a:t>
            </a:r>
            <a:br>
              <a:rPr lang="pl-PL" sz="1800" dirty="0">
                <a:solidFill>
                  <a:srgbClr val="C00000"/>
                </a:solidFill>
              </a:rPr>
            </a:br>
            <a:r>
              <a:rPr lang="pl-PL" sz="1800" dirty="0">
                <a:solidFill>
                  <a:srgbClr val="C00000"/>
                </a:solidFill>
              </a:rPr>
              <a:t>i Logicznych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-243408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pl-PL" sz="3500" dirty="0">
                <a:solidFill>
                  <a:srgbClr val="C00000"/>
                </a:solidFill>
              </a:rPr>
              <a:t>Rachujemy i programujemy</a:t>
            </a:r>
          </a:p>
        </p:txBody>
      </p:sp>
      <p:pic>
        <p:nvPicPr>
          <p:cNvPr id="9218" name="Picture 2" descr="D:\DCIM\100CANON\IMG_59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489393" y="1678959"/>
            <a:ext cx="2893240" cy="192882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217" name="Picture 1" descr="D:\DCIM\100CANON\IMG_59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62" y="4195945"/>
            <a:ext cx="3457334" cy="230488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591550" cy="838200"/>
          </a:xfrm>
        </p:spPr>
        <p:txBody>
          <a:bodyPr/>
          <a:lstStyle/>
          <a:p>
            <a:pPr>
              <a:defRPr/>
            </a:pPr>
            <a:r>
              <a:rPr lang="pl-PL" dirty="0" smtClean="0">
                <a:solidFill>
                  <a:srgbClr val="C00000"/>
                </a:solidFill>
              </a:rPr>
              <a:t>Rozwijamy talenty i pasje…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85720" y="4643446"/>
            <a:ext cx="8072494" cy="161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0" tIns="45715" rIns="91430" bIns="45715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200" dirty="0">
                <a:latin typeface="+mj-lt"/>
              </a:rPr>
              <a:t>Pod okiem nauczycieli bierzemy udział i wygrywamy </a:t>
            </a:r>
            <a:br>
              <a:rPr lang="pl-PL" sz="2200" dirty="0">
                <a:latin typeface="+mj-lt"/>
              </a:rPr>
            </a:br>
            <a:r>
              <a:rPr lang="pl-PL" sz="2200" dirty="0">
                <a:latin typeface="+mj-lt"/>
              </a:rPr>
              <a:t>w konkursach z różnych dziedzin: </a:t>
            </a:r>
            <a:r>
              <a:rPr lang="pl-PL" sz="2200" dirty="0" smtClean="0">
                <a:latin typeface="+mj-lt"/>
              </a:rPr>
              <a:t>od sportowych, artystycznych,  </a:t>
            </a:r>
            <a:r>
              <a:rPr lang="pl-PL" sz="2200" dirty="0">
                <a:latin typeface="+mj-lt"/>
              </a:rPr>
              <a:t>przez biologiczne i chemiczne, na matematycznych kończąc </a:t>
            </a:r>
            <a:r>
              <a:rPr lang="pl-PL" sz="2200" dirty="0">
                <a:latin typeface="+mj-lt"/>
                <a:sym typeface="Wingdings" pitchFamily="2" charset="2"/>
              </a:rPr>
              <a:t></a:t>
            </a:r>
            <a:endParaRPr lang="pl-PL" sz="2200" dirty="0">
              <a:latin typeface="+mj-lt"/>
            </a:endParaRPr>
          </a:p>
        </p:txBody>
      </p:sp>
      <p:pic>
        <p:nvPicPr>
          <p:cNvPr id="15366" name="Picture 6" descr="2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2879725" cy="216058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179512" y="3501008"/>
            <a:ext cx="2808288" cy="92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>
                <a:solidFill>
                  <a:srgbClr val="FF0000"/>
                </a:solidFill>
              </a:rPr>
              <a:t>Mieć wyobraźnię miłosierdzia – etap wojewódzki</a:t>
            </a:r>
          </a:p>
        </p:txBody>
      </p:sp>
      <p:sp>
        <p:nvSpPr>
          <p:cNvPr id="15372" name="Text Box 12"/>
          <p:cNvSpPr txBox="1">
            <a:spLocks noChangeArrowheads="1"/>
          </p:cNvSpPr>
          <p:nvPr/>
        </p:nvSpPr>
        <p:spPr bwMode="auto">
          <a:xfrm>
            <a:off x="5357819" y="3429000"/>
            <a:ext cx="3095625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 algn="r">
              <a:spcBef>
                <a:spcPct val="50000"/>
              </a:spcBef>
            </a:pPr>
            <a:r>
              <a:rPr lang="pl-PL" dirty="0">
                <a:solidFill>
                  <a:srgbClr val="FF0000"/>
                </a:solidFill>
              </a:rPr>
              <a:t>Ogólnopolski Konkurs Recytatorski</a:t>
            </a:r>
          </a:p>
        </p:txBody>
      </p:sp>
      <p:sp>
        <p:nvSpPr>
          <p:cNvPr id="15373" name="Text Box 13"/>
          <p:cNvSpPr txBox="1">
            <a:spLocks noChangeArrowheads="1"/>
          </p:cNvSpPr>
          <p:nvPr/>
        </p:nvSpPr>
        <p:spPr bwMode="auto">
          <a:xfrm>
            <a:off x="2915816" y="4005064"/>
            <a:ext cx="2928938" cy="36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0" tIns="45715" rIns="91430" bIns="45715">
            <a:spAutoFit/>
          </a:bodyPr>
          <a:lstStyle/>
          <a:p>
            <a:pPr>
              <a:spcBef>
                <a:spcPct val="50000"/>
              </a:spcBef>
            </a:pPr>
            <a:r>
              <a:rPr lang="pl-PL" dirty="0">
                <a:solidFill>
                  <a:srgbClr val="FF0000"/>
                </a:solidFill>
              </a:rPr>
              <a:t>Mistrzostwa Powiatu</a:t>
            </a:r>
          </a:p>
        </p:txBody>
      </p:sp>
      <p:pic>
        <p:nvPicPr>
          <p:cNvPr id="8194" name="Picture 2" descr="http://www.liceum.muszyna.pl/ins/modules/gallery/foto/1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836712"/>
            <a:ext cx="3551489" cy="198883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29698" name="Picture 2" descr="P1020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1916832"/>
            <a:ext cx="2889328" cy="203033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2656"/>
            <a:ext cx="4032448" cy="28336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6564" name="Picture 4" descr="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476672"/>
            <a:ext cx="3600400" cy="25300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6566" name="Picture 6" descr="http://www.szkola.muszyna.pl/pzs/wp-content/gallery/z-poezja-piekniej/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56992"/>
            <a:ext cx="4932040" cy="32674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6568" name="Picture 8" descr="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3717032"/>
            <a:ext cx="3525623" cy="24774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6" name="pole tekstowe 5"/>
          <p:cNvSpPr txBox="1"/>
          <p:nvPr/>
        </p:nvSpPr>
        <p:spPr>
          <a:xfrm>
            <a:off x="5364088" y="3212976"/>
            <a:ext cx="3302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C00000"/>
                </a:solidFill>
              </a:rPr>
              <a:t>Z poezją piękniej…</a:t>
            </a:r>
            <a:endParaRPr lang="pl-PL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980728"/>
            <a:ext cx="8291984" cy="5446666"/>
          </a:xfrm>
        </p:spPr>
        <p:txBody>
          <a:bodyPr>
            <a:normAutofit/>
          </a:bodyPr>
          <a:lstStyle/>
          <a:p>
            <a:pPr marL="0" indent="0">
              <a:lnSpc>
                <a:spcPct val="170000"/>
              </a:lnSpc>
              <a:spcBef>
                <a:spcPts val="0"/>
              </a:spcBef>
              <a:buNone/>
              <a:defRPr/>
            </a:pPr>
            <a:endParaRPr lang="pl-PL" dirty="0"/>
          </a:p>
          <a:p>
            <a:r>
              <a:rPr lang="pl-PL" dirty="0">
                <a:solidFill>
                  <a:srgbClr val="C00000"/>
                </a:solidFill>
              </a:rPr>
              <a:t> </a:t>
            </a:r>
            <a:r>
              <a:rPr lang="pl-PL" dirty="0" smtClean="0">
                <a:solidFill>
                  <a:srgbClr val="C00000"/>
                </a:solidFill>
              </a:rPr>
              <a:t>Zapewniamy udział w wyjazdach i </a:t>
            </a:r>
            <a:r>
              <a:rPr lang="pl-PL" b="1" dirty="0" smtClean="0">
                <a:solidFill>
                  <a:srgbClr val="C00000"/>
                </a:solidFill>
              </a:rPr>
              <a:t>wymianach zagranicznych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Przygotowujemy do uczestnictwa w </a:t>
            </a:r>
            <a:r>
              <a:rPr lang="pl-PL" b="1" dirty="0" smtClean="0">
                <a:solidFill>
                  <a:srgbClr val="C00000"/>
                </a:solidFill>
              </a:rPr>
              <a:t>ogólnopolskich olimpiadach</a:t>
            </a:r>
            <a:r>
              <a:rPr lang="pl-PL" dirty="0" smtClean="0">
                <a:solidFill>
                  <a:srgbClr val="C00000"/>
                </a:solidFill>
              </a:rPr>
              <a:t> i </a:t>
            </a:r>
            <a:r>
              <a:rPr lang="pl-PL" b="1" dirty="0" smtClean="0">
                <a:solidFill>
                  <a:srgbClr val="C00000"/>
                </a:solidFill>
              </a:rPr>
              <a:t>konkursach przedmiotowych</a:t>
            </a:r>
            <a:r>
              <a:rPr lang="pl-PL" dirty="0" smtClean="0">
                <a:solidFill>
                  <a:srgbClr val="C00000"/>
                </a:solidFill>
              </a:rPr>
              <a:t>, konkursach recytatorskich, teatralnych, turniejach poezji śpiewanej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Możliwość studiowania na kierunkach takich jak </a:t>
            </a:r>
            <a:r>
              <a:rPr lang="pl-PL" b="1" dirty="0" smtClean="0">
                <a:solidFill>
                  <a:srgbClr val="C00000"/>
                </a:solidFill>
              </a:rPr>
              <a:t>filologie</a:t>
            </a:r>
            <a:r>
              <a:rPr lang="pl-PL" dirty="0" smtClean="0">
                <a:solidFill>
                  <a:srgbClr val="C00000"/>
                </a:solidFill>
              </a:rPr>
              <a:t>: polska, angielska, germańska, romańska; </a:t>
            </a:r>
            <a:r>
              <a:rPr lang="pl-PL" b="1" dirty="0" smtClean="0">
                <a:solidFill>
                  <a:srgbClr val="C00000"/>
                </a:solidFill>
              </a:rPr>
              <a:t>stosunki międzynarodowe, prawo, administracja, socjologia, politologia, historia,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  <a:r>
              <a:rPr lang="pl-PL" b="1" dirty="0" smtClean="0">
                <a:solidFill>
                  <a:srgbClr val="C00000"/>
                </a:solidFill>
              </a:rPr>
              <a:t>psychologia</a:t>
            </a:r>
            <a:endParaRPr lang="pl-PL" dirty="0" smtClean="0">
              <a:solidFill>
                <a:srgbClr val="C00000"/>
              </a:solidFill>
            </a:endParaRPr>
          </a:p>
          <a:p>
            <a:endParaRPr lang="pl-PL" dirty="0" smtClean="0"/>
          </a:p>
          <a:p>
            <a:endParaRPr lang="pl-PL" dirty="0" smtClean="0"/>
          </a:p>
          <a:p>
            <a:pPr marL="0" indent="0">
              <a:buFont typeface="Arial" pitchFamily="34" charset="0"/>
              <a:buChar char="•"/>
              <a:defRPr/>
            </a:pPr>
            <a:endParaRPr lang="pl-PL" dirty="0"/>
          </a:p>
          <a:p>
            <a:pPr marL="0" indent="0">
              <a:buNone/>
              <a:defRPr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68680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C00000"/>
                </a:solidFill>
              </a:rPr>
              <a:t>Klasa ogólna – 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Gwarantujemy Ci sukces na maturze …</a:t>
            </a:r>
            <a:endParaRPr lang="pl-P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Documents and Settings\hunit\Pulpit\zdjęcia szkoła\DSC_7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3369672" cy="223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2706" name="Picture 2" descr="E:\2015\100D5100\DSC_07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420888"/>
            <a:ext cx="6070303" cy="40205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2707" name="Picture 3" descr="E:\2015\100D5100\DSC_07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60648"/>
            <a:ext cx="4918175" cy="3257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hunit\Pulpit\zdjęcia szkoła\DSC05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692696"/>
            <a:ext cx="3438970" cy="228879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9155" name="Picture 3" descr="C:\Documents and Settings\hunit\Pulpit\zdjęcia szkoła\DSC062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212976"/>
            <a:ext cx="2090160" cy="3141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9156" name="Picture 4" descr="C:\Documents and Settings\hunit\Pulpit\zdjęcia szkoła\Samorin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4024351" cy="2665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49157" name="Picture 5" descr="C:\Documents and Settings\hunit\Pulpit\zdjęcia szkoła\DSC062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573016"/>
            <a:ext cx="4264605" cy="28382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6868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b="1" dirty="0" smtClean="0">
                <a:solidFill>
                  <a:srgbClr val="C00000"/>
                </a:solidFill>
              </a:rPr>
              <a:t>Klasa sportowa – wspieramy rozwój indywidualnej kariery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 smtClean="0">
                <a:solidFill>
                  <a:srgbClr val="C00000"/>
                </a:solidFill>
              </a:rPr>
              <a:t>Przygotowujemy do udziału w zawodach sportowych, umożliwiamy i wspieramy rozwój </a:t>
            </a:r>
            <a:r>
              <a:rPr lang="pl-PL" b="1" dirty="0" smtClean="0">
                <a:solidFill>
                  <a:srgbClr val="C00000"/>
                </a:solidFill>
              </a:rPr>
              <a:t>indywidualnej kariery</a:t>
            </a:r>
            <a:r>
              <a:rPr lang="pl-PL" dirty="0" smtClean="0">
                <a:solidFill>
                  <a:srgbClr val="C00000"/>
                </a:solidFill>
              </a:rPr>
              <a:t> sportowej w każdej dziedzinie</a:t>
            </a:r>
          </a:p>
          <a:p>
            <a:r>
              <a:rPr lang="pl-PL" dirty="0" smtClean="0">
                <a:solidFill>
                  <a:srgbClr val="C00000"/>
                </a:solidFill>
              </a:rPr>
              <a:t>Zwiększona ilość godzin </a:t>
            </a:r>
            <a:r>
              <a:rPr lang="pl-PL" b="1" dirty="0" smtClean="0">
                <a:solidFill>
                  <a:srgbClr val="C00000"/>
                </a:solidFill>
              </a:rPr>
              <a:t>matematyki</a:t>
            </a:r>
            <a:r>
              <a:rPr lang="pl-PL" dirty="0" smtClean="0">
                <a:solidFill>
                  <a:srgbClr val="C00000"/>
                </a:solidFill>
              </a:rPr>
              <a:t> zagwarantuje Ci zdanie obowiązkowego </a:t>
            </a:r>
            <a:r>
              <a:rPr lang="pl-PL" b="1" dirty="0" smtClean="0">
                <a:solidFill>
                  <a:srgbClr val="C00000"/>
                </a:solidFill>
              </a:rPr>
              <a:t>egzaminu maturalnego</a:t>
            </a:r>
            <a:r>
              <a:rPr lang="pl-PL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pl-PL" dirty="0" smtClean="0">
                <a:solidFill>
                  <a:srgbClr val="C00000"/>
                </a:solidFill>
              </a:rPr>
              <a:t>    z matematyki 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solidFill>
                  <a:srgbClr val="C00000"/>
                </a:solidFill>
              </a:rPr>
              <a:t>Możliwość studiowania na kierunkach </a:t>
            </a:r>
            <a:r>
              <a:rPr lang="pl-PL" b="1" dirty="0" smtClean="0">
                <a:solidFill>
                  <a:srgbClr val="C00000"/>
                </a:solidFill>
              </a:rPr>
              <a:t>medycznych, ratowniczych, fizjoterapeutycznych</a:t>
            </a:r>
            <a:r>
              <a:rPr lang="pl-PL" dirty="0" smtClean="0">
                <a:solidFill>
                  <a:srgbClr val="C00000"/>
                </a:solidFill>
              </a:rPr>
              <a:t>, Akademii Wychowania Fizycznego</a:t>
            </a:r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pPr>
              <a:buNone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szkola.muszyna.pl/pzs/wp-content/gallery/mistrzostwa-powiatu-nowosadeckiego-pilki-siatkowej/0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8572500" cy="440055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4" name="pole tekstowe 3"/>
          <p:cNvSpPr txBox="1"/>
          <p:nvPr/>
        </p:nvSpPr>
        <p:spPr>
          <a:xfrm>
            <a:off x="196038" y="620688"/>
            <a:ext cx="86244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MISTRZOSTWA POWIATU NOWOSĄDECKIEGO </a:t>
            </a:r>
            <a:r>
              <a:rPr lang="pl-PL" sz="2800" b="1" dirty="0" smtClean="0">
                <a:solidFill>
                  <a:srgbClr val="C00000"/>
                </a:solidFill>
              </a:rPr>
              <a:t>2016  </a:t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400" b="1" dirty="0" smtClean="0">
                <a:solidFill>
                  <a:srgbClr val="C00000"/>
                </a:solidFill>
              </a:rPr>
              <a:t>– II MIEJSCE </a:t>
            </a:r>
            <a:endParaRPr lang="pl-PL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www.szkola.muszyna.pl/pzs/wp-content/gallery/mistrzostwa-powiatu-nowosadeckiego-pilki-siatkowej/05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548680"/>
            <a:ext cx="5515000" cy="58740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1553924"/>
            <a:ext cx="8991360" cy="4879996"/>
          </a:xfrm>
        </p:spPr>
        <p:txBody>
          <a:bodyPr rtlCol="0">
            <a:normAutofit fontScale="77500" lnSpcReduction="20000"/>
          </a:bodyPr>
          <a:lstStyle/>
          <a:p>
            <a:pPr marL="113980" indent="0">
              <a:buNone/>
              <a:defRPr/>
            </a:pPr>
            <a:r>
              <a:rPr lang="pl-PL" sz="4400" b="1" dirty="0">
                <a:solidFill>
                  <a:srgbClr val="333300"/>
                </a:solidFill>
              </a:rPr>
              <a:t>Liceum Ogólnokształcące – </a:t>
            </a:r>
            <a:endParaRPr lang="pl-PL" sz="4400" b="1" dirty="0" smtClean="0">
              <a:solidFill>
                <a:srgbClr val="333300"/>
              </a:solidFill>
            </a:endParaRPr>
          </a:p>
          <a:p>
            <a:pPr marL="113980" indent="0">
              <a:buNone/>
              <a:defRPr/>
            </a:pPr>
            <a:r>
              <a:rPr lang="pl-PL" sz="4400" b="1" dirty="0" smtClean="0">
                <a:solidFill>
                  <a:srgbClr val="333300"/>
                </a:solidFill>
              </a:rPr>
              <a:t>  3 klasy:</a:t>
            </a:r>
          </a:p>
          <a:p>
            <a:pPr marL="113980" indent="0">
              <a:buNone/>
              <a:defRPr/>
            </a:pPr>
            <a:r>
              <a:rPr lang="pl-PL" sz="4400" b="1" dirty="0" smtClean="0">
                <a:solidFill>
                  <a:srgbClr val="333300"/>
                </a:solidFill>
              </a:rPr>
              <a:t>	</a:t>
            </a:r>
            <a:br>
              <a:rPr lang="pl-PL" sz="4400" b="1" dirty="0" smtClean="0">
                <a:solidFill>
                  <a:srgbClr val="333300"/>
                </a:solidFill>
              </a:rPr>
            </a:br>
            <a:r>
              <a:rPr lang="pl-PL" sz="4400" b="1" dirty="0" smtClean="0">
                <a:solidFill>
                  <a:srgbClr val="333300"/>
                </a:solidFill>
              </a:rPr>
              <a:t>	</a:t>
            </a:r>
            <a:r>
              <a:rPr lang="pl-PL" sz="3300" b="1" dirty="0" smtClean="0">
                <a:solidFill>
                  <a:srgbClr val="FF0000"/>
                </a:solidFill>
              </a:rPr>
              <a:t>LICEUM MATEMATYCZNE</a:t>
            </a:r>
            <a:br>
              <a:rPr lang="pl-PL" sz="3300" b="1" dirty="0" smtClean="0">
                <a:solidFill>
                  <a:srgbClr val="FF0000"/>
                </a:solidFill>
              </a:rPr>
            </a:br>
            <a:r>
              <a:rPr lang="pl-PL" sz="3300" b="1" dirty="0" smtClean="0">
                <a:solidFill>
                  <a:srgbClr val="FF0000"/>
                </a:solidFill>
              </a:rPr>
              <a:t>	LICEUM SPORTOWE</a:t>
            </a:r>
          </a:p>
          <a:p>
            <a:pPr marL="113980" indent="0">
              <a:buNone/>
              <a:defRPr/>
            </a:pPr>
            <a:r>
              <a:rPr lang="pl-PL" sz="3300" b="1" dirty="0" smtClean="0">
                <a:solidFill>
                  <a:srgbClr val="FF0000"/>
                </a:solidFill>
              </a:rPr>
              <a:t>	LICEUM OGÓLNE</a:t>
            </a:r>
            <a:endParaRPr lang="pl-PL" sz="3300" b="1" dirty="0">
              <a:solidFill>
                <a:srgbClr val="FF0000"/>
              </a:solidFill>
            </a:endParaRPr>
          </a:p>
          <a:p>
            <a:pPr marL="113980" indent="0">
              <a:buNone/>
              <a:defRPr/>
            </a:pPr>
            <a:endParaRPr lang="pl-PL" sz="2000" b="1" dirty="0">
              <a:solidFill>
                <a:schemeClr val="tx1">
                  <a:lumMod val="85000"/>
                </a:schemeClr>
              </a:solidFill>
            </a:endParaRPr>
          </a:p>
          <a:p>
            <a:pPr marL="113980" indent="0">
              <a:buNone/>
              <a:defRPr/>
            </a:pPr>
            <a:r>
              <a:rPr lang="pl-PL" sz="4400" b="1" dirty="0">
                <a:solidFill>
                  <a:srgbClr val="333300"/>
                </a:solidFill>
              </a:rPr>
              <a:t>Technikum – </a:t>
            </a:r>
            <a:r>
              <a:rPr lang="pl-PL" sz="4400" b="1" dirty="0" smtClean="0">
                <a:solidFill>
                  <a:srgbClr val="333300"/>
                </a:solidFill>
              </a:rPr>
              <a:t>1 klasa</a:t>
            </a:r>
          </a:p>
          <a:p>
            <a:pPr marL="113980" indent="0">
              <a:buNone/>
              <a:defRPr/>
            </a:pPr>
            <a:r>
              <a:rPr lang="pl-PL" sz="4400" b="1" dirty="0">
                <a:solidFill>
                  <a:srgbClr val="333300"/>
                </a:solidFill>
              </a:rPr>
              <a:t/>
            </a:r>
            <a:br>
              <a:rPr lang="pl-PL" sz="4400" b="1" dirty="0">
                <a:solidFill>
                  <a:srgbClr val="333300"/>
                </a:solidFill>
              </a:rPr>
            </a:br>
            <a:r>
              <a:rPr lang="pl-PL" sz="4400" b="1" dirty="0" smtClean="0">
                <a:solidFill>
                  <a:srgbClr val="333300"/>
                </a:solidFill>
              </a:rPr>
              <a:t>	</a:t>
            </a:r>
            <a:r>
              <a:rPr lang="pl-PL" sz="3300" b="1" dirty="0" smtClean="0">
                <a:solidFill>
                  <a:srgbClr val="FF0000"/>
                </a:solidFill>
              </a:rPr>
              <a:t>TECHNIKUM ŻYWIENIA</a:t>
            </a:r>
            <a:br>
              <a:rPr lang="pl-PL" sz="3300" b="1" dirty="0" smtClean="0">
                <a:solidFill>
                  <a:srgbClr val="FF0000"/>
                </a:solidFill>
              </a:rPr>
            </a:br>
            <a:r>
              <a:rPr lang="pl-PL" sz="3300" b="1" dirty="0" smtClean="0">
                <a:solidFill>
                  <a:srgbClr val="FF0000"/>
                </a:solidFill>
              </a:rPr>
              <a:t>	 </a:t>
            </a:r>
            <a:r>
              <a:rPr lang="pl-PL" sz="3300" b="1" dirty="0">
                <a:solidFill>
                  <a:srgbClr val="FF0000"/>
                </a:solidFill>
              </a:rPr>
              <a:t>I USŁUG GASTRONOMICZNYCH</a:t>
            </a:r>
          </a:p>
          <a:p>
            <a:pPr marL="113980" indent="0">
              <a:buNone/>
              <a:defRPr/>
            </a:pPr>
            <a:r>
              <a:rPr lang="pl-PL" sz="2000" b="1" dirty="0">
                <a:solidFill>
                  <a:srgbClr val="FF0000"/>
                </a:solidFill>
              </a:rPr>
              <a:t> </a:t>
            </a: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Oferujemy naukę</a:t>
            </a:r>
            <a:br>
              <a:rPr lang="pl-PL" b="1" dirty="0" smtClean="0">
                <a:solidFill>
                  <a:schemeClr val="tx1"/>
                </a:solidFill>
              </a:rPr>
            </a:br>
            <a:r>
              <a:rPr lang="pl-PL" b="1" dirty="0" smtClean="0">
                <a:solidFill>
                  <a:schemeClr val="tx1"/>
                </a:solidFill>
              </a:rPr>
              <a:t> </a:t>
            </a:r>
            <a:r>
              <a:rPr lang="pl-PL" b="1" dirty="0">
                <a:solidFill>
                  <a:schemeClr val="tx1"/>
                </a:solidFill>
              </a:rPr>
              <a:t>w następujących </a:t>
            </a:r>
            <a:r>
              <a:rPr lang="pl-PL" b="1" dirty="0" smtClean="0">
                <a:solidFill>
                  <a:schemeClr val="tx1"/>
                </a:solidFill>
              </a:rPr>
              <a:t>typach </a:t>
            </a:r>
            <a:r>
              <a:rPr lang="pl-PL" b="1" dirty="0">
                <a:solidFill>
                  <a:schemeClr val="tx1"/>
                </a:solidFill>
              </a:rPr>
              <a:t>szkół</a:t>
            </a:r>
            <a:r>
              <a:rPr lang="pl-PL" b="1" dirty="0" smtClean="0">
                <a:solidFill>
                  <a:schemeClr val="tx1"/>
                </a:solidFill>
              </a:rPr>
              <a:t>:</a:t>
            </a:r>
            <a:endParaRPr lang="pl-PL" b="1" dirty="0">
              <a:solidFill>
                <a:schemeClr val="tx1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071862"/>
            <a:ext cx="2625059" cy="4138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5724128" y="2276872"/>
            <a:ext cx="3419872" cy="1068641"/>
          </a:xfrm>
          <a:prstGeom prst="rect">
            <a:avLst/>
          </a:prstGeom>
        </p:spPr>
        <p:txBody>
          <a:bodyPr wrap="square" lIns="82945" tIns="41473" rIns="82945" bIns="41473">
            <a:spAutoFit/>
          </a:bodyPr>
          <a:lstStyle/>
          <a:p>
            <a:pPr algn="ctr" defTabSz="827475">
              <a:defRPr/>
            </a:pPr>
            <a:r>
              <a:rPr lang="pl-PL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Jakie </a:t>
            </a:r>
          </a:p>
          <a:p>
            <a:pPr algn="ctr" defTabSz="827475">
              <a:defRPr/>
            </a:pPr>
            <a:r>
              <a:rPr lang="pl-PL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kierunki </a:t>
            </a:r>
            <a:r>
              <a:rPr lang="pl-PL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/>
            </a:r>
            <a:br>
              <a:rPr lang="pl-PL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</a:br>
            <a:r>
              <a:rPr lang="pl-PL" sz="16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kształcenia</a:t>
            </a:r>
            <a:endParaRPr lang="pl-PL" sz="16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</a:endParaRPr>
          </a:p>
          <a:p>
            <a:pPr algn="ctr" defTabSz="827475">
              <a:defRPr/>
            </a:pPr>
            <a:r>
              <a:rPr lang="pl-PL" sz="16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 oferuje szkoła?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http://www.szkola.muszyna.pl/pzs/wp-content/gallery/mistrzostwa-powiatu-nowosadeckiego-pilki-siatkowej/P1020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7277100" cy="53340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://www.szkola.muszyna.pl/pzs/wp-content/gallery/mistrzostwa-powiatu-nowosadeckiego-pilki-siatkowej/1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572500" cy="566737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http://www.szkola.muszyna.pl/pzs/wp-content/uploads/2015/10/noz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8572500" cy="3981450"/>
          </a:xfrm>
          <a:prstGeom prst="rect">
            <a:avLst/>
          </a:prstGeom>
          <a:noFill/>
        </p:spPr>
      </p:pic>
      <p:sp>
        <p:nvSpPr>
          <p:cNvPr id="3" name="Prostokąt 2"/>
          <p:cNvSpPr/>
          <p:nvPr/>
        </p:nvSpPr>
        <p:spPr>
          <a:xfrm>
            <a:off x="611560" y="692696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Mistrzostwa Powiatu Nowosądeckiego w halowej piłce nożnej dziewcząt</a:t>
            </a:r>
            <a:endParaRPr lang="pl-PL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SONY DS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564904"/>
            <a:ext cx="8572500" cy="38195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1115616" y="620688"/>
            <a:ext cx="6912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Uczniowie PZS w Muszynie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 w czołówce biegaczy PZU Festiwalu Biegowego 2015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558788" y="332656"/>
            <a:ext cx="737727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Pomagamy również  uczniom,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 którzy wymagają 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indywidualnego </a:t>
            </a:r>
            <a:r>
              <a:rPr lang="pl-PL" sz="2800" b="1" smtClean="0">
                <a:solidFill>
                  <a:srgbClr val="C00000"/>
                </a:solidFill>
              </a:rPr>
              <a:t>toku nauczania,</a:t>
            </a:r>
            <a:endParaRPr lang="pl-PL" sz="2800" b="1" dirty="0" smtClean="0">
              <a:solidFill>
                <a:srgbClr val="C00000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p</a:t>
            </a:r>
            <a:r>
              <a:rPr lang="pl-PL" sz="2800" b="1" dirty="0" smtClean="0">
                <a:solidFill>
                  <a:srgbClr val="C00000"/>
                </a:solidFill>
              </a:rPr>
              <a:t>onieważ rozwijają swoją pasję sportową …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i</a:t>
            </a:r>
            <a:r>
              <a:rPr lang="pl-PL" sz="2800" b="1" dirty="0" smtClean="0">
                <a:solidFill>
                  <a:srgbClr val="C00000"/>
                </a:solidFill>
              </a:rPr>
              <a:t> jesteśmy z nich dumni </a:t>
            </a:r>
            <a:r>
              <a:rPr lang="pl-PL" sz="2800" b="1" dirty="0" smtClean="0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pl-PL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996952"/>
            <a:ext cx="4820308" cy="31927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sp>
        <p:nvSpPr>
          <p:cNvPr id="5" name="pole tekstowe 4"/>
          <p:cNvSpPr txBox="1"/>
          <p:nvPr/>
        </p:nvSpPr>
        <p:spPr>
          <a:xfrm>
            <a:off x="5791200" y="3140968"/>
            <a:ext cx="306398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rgbClr val="C00000"/>
                </a:solidFill>
              </a:rPr>
              <a:t>W oczekiwaniu </a:t>
            </a:r>
          </a:p>
          <a:p>
            <a:pPr algn="ctr"/>
            <a:r>
              <a:rPr lang="pl-PL" sz="2000" b="1" dirty="0" smtClean="0">
                <a:solidFill>
                  <a:srgbClr val="C00000"/>
                </a:solidFill>
              </a:rPr>
              <a:t>na</a:t>
            </a:r>
          </a:p>
          <a:p>
            <a:pPr algn="ctr"/>
            <a:r>
              <a:rPr lang="pl-PL" sz="2000" b="1" dirty="0" smtClean="0">
                <a:solidFill>
                  <a:srgbClr val="C00000"/>
                </a:solidFill>
              </a:rPr>
              <a:t> </a:t>
            </a:r>
            <a:r>
              <a:rPr lang="pl-PL" sz="2400" b="1" dirty="0" smtClean="0">
                <a:solidFill>
                  <a:srgbClr val="002060"/>
                </a:solidFill>
              </a:rPr>
              <a:t>A</a:t>
            </a:r>
            <a:r>
              <a:rPr lang="pl-PL" sz="2400" b="1" dirty="0" smtClean="0">
                <a:solidFill>
                  <a:srgbClr val="002060"/>
                </a:solidFill>
              </a:rPr>
              <a:t>gnieszkę </a:t>
            </a:r>
            <a:r>
              <a:rPr lang="pl-PL" sz="2400" b="1" dirty="0" err="1" smtClean="0">
                <a:solidFill>
                  <a:srgbClr val="002060"/>
                </a:solidFill>
              </a:rPr>
              <a:t>Skalniak</a:t>
            </a:r>
            <a:endParaRPr lang="pl-PL" sz="2400" b="1" dirty="0" smtClean="0">
              <a:solidFill>
                <a:srgbClr val="002060"/>
              </a:solidFill>
            </a:endParaRPr>
          </a:p>
          <a:p>
            <a:pPr algn="ctr"/>
            <a:endParaRPr lang="pl-PL" sz="2400" b="1" dirty="0" smtClean="0">
              <a:solidFill>
                <a:srgbClr val="002060"/>
              </a:solidFill>
            </a:endParaRPr>
          </a:p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b</a:t>
            </a:r>
            <a:r>
              <a:rPr lang="pl-PL" sz="2000" b="1" dirty="0" smtClean="0">
                <a:solidFill>
                  <a:schemeClr val="bg1"/>
                </a:solidFill>
              </a:rPr>
              <a:t>rązową medalistkę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 mistrzostw świata</a:t>
            </a:r>
          </a:p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 w kolarstwie szosowym</a:t>
            </a:r>
          </a:p>
          <a:p>
            <a:pPr algn="ctr"/>
            <a:endParaRPr lang="pl-P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60648"/>
            <a:ext cx="5328592" cy="35293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5979422" cy="396044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5" y="332656"/>
            <a:ext cx="4752528" cy="31478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3206" y="2564904"/>
            <a:ext cx="6196856" cy="41044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6868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b="1" dirty="0" smtClean="0">
                <a:solidFill>
                  <a:srgbClr val="C00000"/>
                </a:solidFill>
              </a:rPr>
              <a:t>Klasa matematyczna – zabezpieczamy Twój dobry start na studiach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 smtClean="0">
                <a:solidFill>
                  <a:srgbClr val="C00000"/>
                </a:solidFill>
              </a:rPr>
              <a:t>Nauczamy na poziomach </a:t>
            </a:r>
            <a:r>
              <a:rPr lang="pl-PL" sz="2800" b="1" dirty="0" smtClean="0">
                <a:solidFill>
                  <a:srgbClr val="C00000"/>
                </a:solidFill>
              </a:rPr>
              <a:t>podstawowym </a:t>
            </a:r>
            <a:br>
              <a:rPr lang="pl-PL" sz="2800" b="1" dirty="0" smtClean="0">
                <a:solidFill>
                  <a:srgbClr val="C00000"/>
                </a:solidFill>
              </a:rPr>
            </a:br>
            <a:r>
              <a:rPr lang="pl-PL" sz="2800" b="1" dirty="0" smtClean="0">
                <a:solidFill>
                  <a:srgbClr val="C00000"/>
                </a:solidFill>
              </a:rPr>
              <a:t>i rozszerzonym</a:t>
            </a:r>
            <a:r>
              <a:rPr lang="pl-PL" sz="2800" dirty="0" smtClean="0">
                <a:solidFill>
                  <a:srgbClr val="C00000"/>
                </a:solidFill>
              </a:rPr>
              <a:t>, wykorzystujemy platformy </a:t>
            </a:r>
            <a:br>
              <a:rPr lang="pl-PL" sz="2800" dirty="0" smtClean="0">
                <a:solidFill>
                  <a:srgbClr val="C00000"/>
                </a:solidFill>
              </a:rPr>
            </a:br>
            <a:r>
              <a:rPr lang="pl-PL" sz="2800" dirty="0" smtClean="0">
                <a:solidFill>
                  <a:srgbClr val="C00000"/>
                </a:solidFill>
              </a:rPr>
              <a:t>e – </a:t>
            </a:r>
            <a:r>
              <a:rPr lang="pl-PL" sz="2800" dirty="0" err="1" smtClean="0">
                <a:solidFill>
                  <a:srgbClr val="C00000"/>
                </a:solidFill>
              </a:rPr>
              <a:t>learningowe</a:t>
            </a:r>
            <a:endParaRPr lang="pl-PL" sz="2800" dirty="0" smtClean="0">
              <a:solidFill>
                <a:srgbClr val="C00000"/>
              </a:solidFill>
            </a:endParaRPr>
          </a:p>
          <a:p>
            <a:r>
              <a:rPr lang="pl-PL" sz="2800" dirty="0" smtClean="0">
                <a:solidFill>
                  <a:srgbClr val="C00000"/>
                </a:solidFill>
              </a:rPr>
              <a:t>Przygotowujemy do uczestnictwa w </a:t>
            </a:r>
            <a:r>
              <a:rPr lang="pl-PL" sz="2800" b="1" dirty="0" smtClean="0">
                <a:solidFill>
                  <a:srgbClr val="C00000"/>
                </a:solidFill>
              </a:rPr>
              <a:t>konkursach </a:t>
            </a:r>
            <a:r>
              <a:rPr lang="pl-PL" sz="2800" dirty="0" smtClean="0">
                <a:solidFill>
                  <a:srgbClr val="C00000"/>
                </a:solidFill>
              </a:rPr>
              <a:t>matematycznych </a:t>
            </a:r>
            <a:br>
              <a:rPr lang="pl-PL" sz="2800" dirty="0" smtClean="0">
                <a:solidFill>
                  <a:srgbClr val="C00000"/>
                </a:solidFill>
              </a:rPr>
            </a:br>
            <a:r>
              <a:rPr lang="pl-PL" sz="2800" dirty="0" smtClean="0">
                <a:solidFill>
                  <a:srgbClr val="C00000"/>
                </a:solidFill>
              </a:rPr>
              <a:t>(np. ODI AGH), informatycznych</a:t>
            </a:r>
          </a:p>
          <a:p>
            <a:r>
              <a:rPr lang="pl-PL" sz="2800" dirty="0" smtClean="0">
                <a:solidFill>
                  <a:srgbClr val="C00000"/>
                </a:solidFill>
              </a:rPr>
              <a:t>Możliwość studiowania na kierunkach </a:t>
            </a:r>
            <a:r>
              <a:rPr lang="pl-PL" sz="2800" b="1" dirty="0" smtClean="0">
                <a:solidFill>
                  <a:srgbClr val="C00000"/>
                </a:solidFill>
              </a:rPr>
              <a:t>ścisłych</a:t>
            </a:r>
            <a:r>
              <a:rPr lang="pl-PL" sz="2800" dirty="0" smtClean="0">
                <a:solidFill>
                  <a:srgbClr val="C00000"/>
                </a:solidFill>
              </a:rPr>
              <a:t>, </a:t>
            </a:r>
            <a:r>
              <a:rPr lang="pl-PL" sz="2800" b="1" dirty="0" smtClean="0">
                <a:solidFill>
                  <a:srgbClr val="C00000"/>
                </a:solidFill>
              </a:rPr>
              <a:t>inżynierskich,  ekonomicznych, </a:t>
            </a:r>
            <a:r>
              <a:rPr lang="pl-PL" sz="2800" b="1" dirty="0" err="1" smtClean="0">
                <a:solidFill>
                  <a:srgbClr val="C00000"/>
                </a:solidFill>
              </a:rPr>
              <a:t>bioinformatycznych</a:t>
            </a:r>
            <a:r>
              <a:rPr lang="pl-PL" sz="2800" dirty="0" smtClean="0">
                <a:solidFill>
                  <a:srgbClr val="C00000"/>
                </a:solidFill>
              </a:rPr>
              <a:t> </a:t>
            </a:r>
            <a:br>
              <a:rPr lang="pl-PL" sz="2800" dirty="0" smtClean="0">
                <a:solidFill>
                  <a:srgbClr val="C00000"/>
                </a:solidFill>
              </a:rPr>
            </a:br>
            <a:r>
              <a:rPr lang="pl-PL" sz="2800" dirty="0" smtClean="0">
                <a:solidFill>
                  <a:srgbClr val="C00000"/>
                </a:solidFill>
              </a:rPr>
              <a:t>i na wszystkich </a:t>
            </a:r>
            <a:r>
              <a:rPr lang="pl-PL" sz="2800" b="1" dirty="0" smtClean="0">
                <a:solidFill>
                  <a:srgbClr val="C00000"/>
                </a:solidFill>
              </a:rPr>
              <a:t>wydziałach politechnik</a:t>
            </a:r>
            <a:endParaRPr lang="pl-PL" sz="2800" dirty="0" smtClean="0">
              <a:solidFill>
                <a:srgbClr val="C00000"/>
              </a:solidFill>
            </a:endParaRPr>
          </a:p>
          <a:p>
            <a:endParaRPr lang="pl-PL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19200"/>
          </a:xfrm>
        </p:spPr>
        <p:txBody>
          <a:bodyPr>
            <a:normAutofit/>
          </a:bodyPr>
          <a:lstStyle/>
          <a:p>
            <a:r>
              <a:rPr lang="pl-PL" b="1" dirty="0" smtClean="0">
                <a:solidFill>
                  <a:srgbClr val="C00000"/>
                </a:solidFill>
              </a:rPr>
              <a:t>Klasa matematyczna</a:t>
            </a:r>
            <a:endParaRPr lang="pl-PL" b="1" dirty="0">
              <a:solidFill>
                <a:srgbClr val="C00000"/>
              </a:solidFill>
            </a:endParaRPr>
          </a:p>
        </p:txBody>
      </p:sp>
      <p:pic>
        <p:nvPicPr>
          <p:cNvPr id="51203" name="Picture 3" descr="C:\Documents and Settings\hunit\Pulpit\zdjęcia szkoła\DSC_72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1273296"/>
            <a:ext cx="4893485" cy="32416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204" name="Picture 4" descr="C:\Documents and Settings\hunit\Pulpit\zdjęcia szkoła\DSC_7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997" y="4082243"/>
            <a:ext cx="3491304" cy="241524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1205" name="Picture 5" descr="C:\Documents and Settings\hunit\Pulpit\zdjęcia szkoła\DSC_74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317" y="4016919"/>
            <a:ext cx="3919050" cy="259618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22529" name="Picture 1" descr="E:\dla Ali\matma\DSC_02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340768"/>
            <a:ext cx="3472209" cy="2299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l-PL" altLang="pl-PL" b="1" dirty="0" smtClean="0"/>
          </a:p>
          <a:p>
            <a:pPr marL="0" indent="0">
              <a:buNone/>
            </a:pPr>
            <a:r>
              <a:rPr lang="pl-PL" altLang="pl-PL" sz="3300" b="1" dirty="0">
                <a:solidFill>
                  <a:srgbClr val="C00000"/>
                </a:solidFill>
              </a:rPr>
              <a:t>WYBÓR   PRZEDMIOTÓW   EGZAMINACYJNYCH</a:t>
            </a:r>
          </a:p>
          <a:p>
            <a:pPr marL="0" indent="0">
              <a:buNone/>
            </a:pPr>
            <a:r>
              <a:rPr lang="pl-PL" altLang="pl-PL" sz="3300" b="1" dirty="0">
                <a:solidFill>
                  <a:srgbClr val="C00000"/>
                </a:solidFill>
              </a:rPr>
              <a:t>           NA POZIOMIE ROZSZERZONYM  					GWARANTUJE</a:t>
            </a:r>
          </a:p>
          <a:p>
            <a:pPr marL="0" indent="0">
              <a:buNone/>
            </a:pPr>
            <a:r>
              <a:rPr lang="pl-PL" altLang="pl-PL" sz="3300" b="1" dirty="0">
                <a:solidFill>
                  <a:srgbClr val="C00000"/>
                </a:solidFill>
              </a:rPr>
              <a:t>		 KONTYNUACJĘ NAUKI </a:t>
            </a:r>
          </a:p>
          <a:p>
            <a:pPr marL="0" indent="0">
              <a:buNone/>
            </a:pPr>
            <a:r>
              <a:rPr lang="pl-PL" altLang="pl-PL" sz="3300" b="1" dirty="0">
                <a:solidFill>
                  <a:srgbClr val="C00000"/>
                </a:solidFill>
              </a:rPr>
              <a:t>  	NA 	PRESTIŻOWYCH UCZEL NIACH </a:t>
            </a:r>
          </a:p>
          <a:p>
            <a:pPr marL="0" indent="0">
              <a:buNone/>
            </a:pPr>
            <a:r>
              <a:rPr lang="pl-PL" altLang="pl-PL" sz="3300" b="1" dirty="0">
                <a:solidFill>
                  <a:srgbClr val="C00000"/>
                </a:solidFill>
              </a:rPr>
              <a:t>		W KRAJU  I  ZA GRANICĄ  </a:t>
            </a:r>
            <a:r>
              <a:rPr lang="pl-PL" altLang="pl-PL" sz="3300" b="1" dirty="0" smtClean="0">
                <a:solidFill>
                  <a:srgbClr val="C00000"/>
                </a:solidFill>
              </a:rPr>
              <a:t>!</a:t>
            </a:r>
            <a:endParaRPr lang="pl-PL" altLang="pl-PL" sz="3300" b="1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6363" y="358755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pl-PL" sz="4000" b="1" dirty="0" smtClean="0"/>
              <a:t>    </a:t>
            </a:r>
            <a:r>
              <a:rPr lang="pl-PL" sz="4000" b="1" dirty="0" smtClean="0">
                <a:solidFill>
                  <a:srgbClr val="C00000"/>
                </a:solidFill>
              </a:rPr>
              <a:t>Pamiętaj</a:t>
            </a:r>
            <a:r>
              <a:rPr lang="pl-PL" b="1" dirty="0" smtClean="0">
                <a:solidFill>
                  <a:srgbClr val="C00000"/>
                </a:solidFill>
              </a:rPr>
              <a:t> !!!!</a:t>
            </a:r>
            <a:endParaRPr lang="pl-P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045440" y="554459"/>
            <a:ext cx="7119360" cy="1926922"/>
          </a:xfrm>
          <a:prstGeom prst="rect">
            <a:avLst/>
          </a:prstGeom>
        </p:spPr>
        <p:txBody>
          <a:bodyPr lIns="82754" tIns="41377" rIns="82754" bIns="41377">
            <a:spAutoFit/>
          </a:bodyPr>
          <a:lstStyle/>
          <a:p>
            <a:pPr defTabSz="827561">
              <a:defRPr/>
            </a:pPr>
            <a:r>
              <a:rPr lang="pl-PL" sz="4000" kern="0" dirty="0">
                <a:solidFill>
                  <a:srgbClr val="680000"/>
                </a:solidFill>
                <a:latin typeface="Georgia"/>
                <a:cs typeface="Arial" charset="0"/>
              </a:rPr>
              <a:t>Liceum Ogólnokształcące</a:t>
            </a:r>
            <a:br>
              <a:rPr lang="pl-PL" sz="4000" kern="0" dirty="0">
                <a:solidFill>
                  <a:srgbClr val="680000"/>
                </a:solidFill>
                <a:latin typeface="Georgia"/>
                <a:cs typeface="Arial" charset="0"/>
              </a:rPr>
            </a:br>
            <a:r>
              <a:rPr lang="pl-PL" sz="4000" kern="0" dirty="0">
                <a:solidFill>
                  <a:srgbClr val="680000"/>
                </a:solidFill>
                <a:latin typeface="Georgia"/>
                <a:cs typeface="Arial" charset="0"/>
              </a:rPr>
              <a:t>im. Jana Kochanowskiego</a:t>
            </a:r>
            <a:br>
              <a:rPr lang="pl-PL" sz="4000" kern="0" dirty="0">
                <a:solidFill>
                  <a:srgbClr val="680000"/>
                </a:solidFill>
                <a:latin typeface="Georgia"/>
                <a:cs typeface="Arial" charset="0"/>
              </a:rPr>
            </a:br>
            <a:r>
              <a:rPr lang="pl-PL" sz="4000" kern="0" dirty="0">
                <a:solidFill>
                  <a:srgbClr val="680000"/>
                </a:solidFill>
                <a:latin typeface="Georgia"/>
                <a:cs typeface="Arial" charset="0"/>
              </a:rPr>
              <a:t>w Muszynie</a:t>
            </a:r>
            <a:endParaRPr lang="pl-PL" kern="0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3315" name="Picture 5" descr="File:LO Muszy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761" y="2510184"/>
            <a:ext cx="8117280" cy="3270583"/>
          </a:xfrm>
          <a:prstGeom prst="rect">
            <a:avLst/>
          </a:prstGeom>
          <a:noFill/>
          <a:ln w="1905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219200"/>
          </a:xfrm>
        </p:spPr>
        <p:txBody>
          <a:bodyPr/>
          <a:lstStyle/>
          <a:p>
            <a:pPr>
              <a:defRPr/>
            </a:pPr>
            <a:r>
              <a:rPr lang="pl-PL" b="1" dirty="0" smtClean="0">
                <a:solidFill>
                  <a:srgbClr val="C00000"/>
                </a:solidFill>
              </a:rPr>
              <a:t>Technikum w Muszynie</a:t>
            </a:r>
            <a:endParaRPr lang="pl-PL" b="1" dirty="0">
              <a:solidFill>
                <a:srgbClr val="C00000"/>
              </a:solidFill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323528" y="3789040"/>
            <a:ext cx="8347680" cy="1868737"/>
          </a:xfrm>
          <a:prstGeom prst="rect">
            <a:avLst/>
          </a:prstGeom>
        </p:spPr>
        <p:txBody>
          <a:bodyPr lIns="82824" tIns="41412" rIns="82824" bIns="41412">
            <a:spAutoFit/>
          </a:bodyPr>
          <a:lstStyle/>
          <a:p>
            <a:pPr defTabSz="828249">
              <a:defRPr/>
            </a:pPr>
            <a:r>
              <a:rPr lang="pl-PL" sz="2000" i="1" kern="0" dirty="0">
                <a:solidFill>
                  <a:srgbClr val="000000"/>
                </a:solidFill>
                <a:latin typeface="Georgia"/>
                <a:cs typeface="Arial" charset="0"/>
              </a:rPr>
              <a:t>Zastanawiasz się ...</a:t>
            </a:r>
            <a:r>
              <a:rPr lang="pl-PL" sz="2000" kern="0" dirty="0">
                <a:solidFill>
                  <a:srgbClr val="000000"/>
                </a:solidFill>
                <a:latin typeface="Georgia"/>
                <a:cs typeface="Arial" charset="0"/>
              </a:rPr>
              <a:t/>
            </a:r>
            <a:br>
              <a:rPr lang="pl-PL" sz="2000" kern="0" dirty="0">
                <a:solidFill>
                  <a:srgbClr val="000000"/>
                </a:solidFill>
                <a:latin typeface="Georgia"/>
                <a:cs typeface="Arial" charset="0"/>
              </a:rPr>
            </a:br>
            <a:r>
              <a:rPr lang="pl-PL" sz="2000" b="1" kern="0" dirty="0">
                <a:solidFill>
                  <a:srgbClr val="000000"/>
                </a:solidFill>
                <a:latin typeface="Georgia"/>
                <a:cs typeface="Arial" charset="0"/>
              </a:rPr>
              <a:t>Dobry zawód z przyszłością i średnie wykształcenie?</a:t>
            </a:r>
            <a:r>
              <a:rPr lang="pl-PL" sz="2000" kern="0" dirty="0">
                <a:solidFill>
                  <a:srgbClr val="000000"/>
                </a:solidFill>
                <a:latin typeface="Georgia"/>
                <a:cs typeface="Arial" charset="0"/>
              </a:rPr>
              <a:t/>
            </a:r>
            <a:br>
              <a:rPr lang="pl-PL" sz="2000" kern="0" dirty="0">
                <a:solidFill>
                  <a:srgbClr val="000000"/>
                </a:solidFill>
                <a:latin typeface="Georgia"/>
                <a:cs typeface="Arial" charset="0"/>
              </a:rPr>
            </a:br>
            <a:r>
              <a:rPr lang="pl-PL" sz="1300" kern="0" dirty="0">
                <a:solidFill>
                  <a:srgbClr val="000000"/>
                </a:solidFill>
                <a:latin typeface="Georgia"/>
                <a:cs typeface="Arial" charset="0"/>
              </a:rPr>
              <a:t/>
            </a:r>
            <a:br>
              <a:rPr lang="pl-PL" sz="1300" kern="0" dirty="0">
                <a:solidFill>
                  <a:srgbClr val="000000"/>
                </a:solidFill>
                <a:latin typeface="Georgia"/>
                <a:cs typeface="Arial" charset="0"/>
              </a:rPr>
            </a:br>
            <a:r>
              <a:rPr lang="pl-PL" sz="2000" i="1" kern="0" dirty="0">
                <a:solidFill>
                  <a:srgbClr val="000000"/>
                </a:solidFill>
                <a:latin typeface="Georgia"/>
                <a:cs typeface="Arial" charset="0"/>
              </a:rPr>
              <a:t>Wiesz już na pewno ...</a:t>
            </a:r>
            <a:r>
              <a:rPr lang="pl-PL" sz="2000" kern="0" dirty="0">
                <a:solidFill>
                  <a:srgbClr val="000000"/>
                </a:solidFill>
                <a:latin typeface="Georgia"/>
                <a:cs typeface="Arial" charset="0"/>
              </a:rPr>
              <a:t/>
            </a:r>
            <a:br>
              <a:rPr lang="pl-PL" sz="2000" kern="0" dirty="0">
                <a:solidFill>
                  <a:srgbClr val="000000"/>
                </a:solidFill>
                <a:latin typeface="Georgia"/>
                <a:cs typeface="Arial" charset="0"/>
              </a:rPr>
            </a:br>
            <a:r>
              <a:rPr lang="pl-PL" sz="2500" b="1" kern="0" dirty="0">
                <a:solidFill>
                  <a:srgbClr val="C00000"/>
                </a:solidFill>
                <a:latin typeface="Georgia"/>
                <a:cs typeface="Arial" charset="0"/>
              </a:rPr>
              <a:t>Technik Żywienia i Usług Gastronomicznych!</a:t>
            </a:r>
          </a:p>
          <a:p>
            <a:pPr defTabSz="828249">
              <a:defRPr/>
            </a:pPr>
            <a:endParaRPr lang="pl-PL" kern="0" dirty="0">
              <a:solidFill>
                <a:sysClr val="windowText" lastClr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692696"/>
            <a:ext cx="2072932" cy="308373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Prostokąt 1"/>
          <p:cNvSpPr>
            <a:spLocks noChangeArrowheads="1"/>
          </p:cNvSpPr>
          <p:nvPr/>
        </p:nvSpPr>
        <p:spPr bwMode="auto">
          <a:xfrm>
            <a:off x="456481" y="881373"/>
            <a:ext cx="7963200" cy="440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1" tIns="45643" rIns="91281" bIns="45643">
            <a:spAutoFit/>
          </a:bodyPr>
          <a:lstStyle/>
          <a:p>
            <a:pPr defTabSz="912973">
              <a:lnSpc>
                <a:spcPct val="150000"/>
              </a:lnSpc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Turystyczny charakter regionu,</a:t>
            </a:r>
          </a:p>
          <a:p>
            <a:pPr algn="just" defTabSz="912973">
              <a:lnSpc>
                <a:spcPct val="150000"/>
              </a:lnSpc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w którym mieszkasz i dynamicznie rozwijająca się jego infrastruktura sportowa, turystyczna  i wypoczynkowa stwarzają Ci realną szansę na znalezienie atrakcyjnej pracy i wykonywanie wyuczonego zawodu w pobliżu miejsca zamieszkania lub w dowolnym miejscu na świecie !!!</a:t>
            </a:r>
          </a:p>
          <a:p>
            <a:pPr defTabSz="912973">
              <a:lnSpc>
                <a:spcPct val="150000"/>
              </a:lnSpc>
            </a:pPr>
            <a:endParaRPr lang="pl-PL" altLang="pl-PL" sz="1100" dirty="0">
              <a:solidFill>
                <a:srgbClr val="000000"/>
              </a:solidFill>
              <a:latin typeface="Georgia" pitchFamily="18" charset="0"/>
            </a:endParaRPr>
          </a:p>
        </p:txBody>
      </p:sp>
      <p:sp>
        <p:nvSpPr>
          <p:cNvPr id="20483" name="Prostokąt 2"/>
          <p:cNvSpPr>
            <a:spLocks noChangeArrowheads="1"/>
          </p:cNvSpPr>
          <p:nvPr/>
        </p:nvSpPr>
        <p:spPr bwMode="auto">
          <a:xfrm>
            <a:off x="3347864" y="4581128"/>
            <a:ext cx="5071680" cy="138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81" tIns="45643" rIns="91281" bIns="45643">
            <a:spAutoFit/>
          </a:bodyPr>
          <a:lstStyle/>
          <a:p>
            <a:pPr algn="ctr" defTabSz="912973">
              <a:lnSpc>
                <a:spcPct val="150000"/>
              </a:lnSpc>
            </a:pPr>
            <a:r>
              <a:rPr lang="pl-PL" altLang="pl-PL" sz="2800" b="1" dirty="0">
                <a:solidFill>
                  <a:srgbClr val="C00000"/>
                </a:solidFill>
                <a:latin typeface="Georgia" pitchFamily="18" charset="0"/>
              </a:rPr>
              <a:t>DZIĘKI NAM SZYBKO ZNAJDZIESZ PRACĘ !!!!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6880" y="1143480"/>
            <a:ext cx="5816160" cy="4016582"/>
          </a:xfrm>
        </p:spPr>
        <p:txBody>
          <a:bodyPr>
            <a:normAutofit fontScale="77500" lnSpcReduction="20000"/>
          </a:bodyPr>
          <a:lstStyle/>
          <a:p>
            <a:pPr marL="342083" indent="-342083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2800" dirty="0">
                <a:solidFill>
                  <a:srgbClr val="C00000"/>
                </a:solidFill>
              </a:rPr>
              <a:t>Szkoła przygotowuje do pracy jako menager obiektu gastronomicznego;</a:t>
            </a:r>
          </a:p>
          <a:p>
            <a:pPr marL="342083" indent="-342083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2800" dirty="0">
                <a:solidFill>
                  <a:srgbClr val="C00000"/>
                </a:solidFill>
              </a:rPr>
              <a:t>Uczymy zasad obsługi gości w restauracji </a:t>
            </a:r>
            <a:br>
              <a:rPr lang="pl-PL" sz="2800" dirty="0">
                <a:solidFill>
                  <a:srgbClr val="C00000"/>
                </a:solidFill>
              </a:rPr>
            </a:br>
            <a:r>
              <a:rPr lang="pl-PL" sz="2800" dirty="0">
                <a:solidFill>
                  <a:srgbClr val="C00000"/>
                </a:solidFill>
              </a:rPr>
              <a:t>i organizacji imprez gastronomicznych;</a:t>
            </a:r>
          </a:p>
          <a:p>
            <a:pPr marL="342083" indent="-342083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2800" dirty="0">
                <a:solidFill>
                  <a:srgbClr val="C00000"/>
                </a:solidFill>
              </a:rPr>
              <a:t>Dajemy podstawy do prowadzenia własnej działalności gospodarczej;</a:t>
            </a:r>
          </a:p>
          <a:p>
            <a:pPr marL="342083" indent="-342083" algn="just">
              <a:lnSpc>
                <a:spcPct val="150000"/>
              </a:lnSpc>
              <a:spcBef>
                <a:spcPts val="0"/>
              </a:spcBef>
              <a:defRPr/>
            </a:pPr>
            <a:r>
              <a:rPr lang="pl-PL" sz="2800" dirty="0">
                <a:solidFill>
                  <a:srgbClr val="C00000"/>
                </a:solidFill>
              </a:rPr>
              <a:t>Umożliwiamy zdobycie międzynarodowych uprawnień </a:t>
            </a:r>
            <a:r>
              <a:rPr lang="pl-PL" sz="2800" dirty="0" smtClean="0">
                <a:solidFill>
                  <a:srgbClr val="C00000"/>
                </a:solidFill>
              </a:rPr>
              <a:t>kwalifikacyjnych.</a:t>
            </a:r>
            <a:endParaRPr lang="pl-PL" sz="2800" dirty="0">
              <a:solidFill>
                <a:srgbClr val="C00000"/>
              </a:solidFill>
            </a:endParaRPr>
          </a:p>
          <a:p>
            <a:pPr marL="538856" indent="-538856"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ü"/>
              <a:defRPr/>
            </a:pPr>
            <a:endParaRPr lang="pl-PL" sz="2100" dirty="0">
              <a:solidFill>
                <a:srgbClr val="C00000"/>
              </a:solidFill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01140" y="162782"/>
            <a:ext cx="86868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3400" dirty="0">
                <a:solidFill>
                  <a:srgbClr val="C00000"/>
                </a:solidFill>
              </a:rPr>
              <a:t>Technikum Żywienia i </a:t>
            </a:r>
            <a:r>
              <a:rPr lang="pl-PL" sz="3400" dirty="0" smtClean="0">
                <a:solidFill>
                  <a:srgbClr val="C00000"/>
                </a:solidFill>
              </a:rPr>
              <a:t>Usług Gastronomicznych</a:t>
            </a:r>
            <a:endParaRPr lang="pl-PL" sz="3400" dirty="0">
              <a:solidFill>
                <a:srgbClr val="C00000"/>
              </a:solidFill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683568" y="4941168"/>
            <a:ext cx="5071680" cy="1536641"/>
          </a:xfrm>
          <a:prstGeom prst="rect">
            <a:avLst/>
          </a:prstGeom>
        </p:spPr>
        <p:txBody>
          <a:bodyPr lIns="91281" tIns="45643" rIns="91281" bIns="45643">
            <a:spAutoFit/>
          </a:bodyPr>
          <a:lstStyle/>
          <a:p>
            <a:pPr algn="just" defTabSz="898623">
              <a:lnSpc>
                <a:spcPct val="150000"/>
              </a:lnSpc>
              <a:defRPr/>
            </a:pPr>
            <a:r>
              <a:rPr lang="pl-PL" sz="2100" dirty="0">
                <a:solidFill>
                  <a:srgbClr val="000000"/>
                </a:solidFill>
                <a:latin typeface="Georgia"/>
              </a:rPr>
              <a:t>Zapewniamy praktyki zawodowe </a:t>
            </a:r>
            <a:br>
              <a:rPr lang="pl-PL" sz="2100" dirty="0">
                <a:solidFill>
                  <a:srgbClr val="000000"/>
                </a:solidFill>
                <a:latin typeface="Georgia"/>
              </a:rPr>
            </a:br>
            <a:r>
              <a:rPr lang="pl-PL" sz="2100" dirty="0">
                <a:solidFill>
                  <a:srgbClr val="000000"/>
                </a:solidFill>
                <a:latin typeface="Georgia"/>
              </a:rPr>
              <a:t>w najbardziej prestiżowych hotelach </a:t>
            </a:r>
            <a:br>
              <a:rPr lang="pl-PL" sz="2100" dirty="0">
                <a:solidFill>
                  <a:srgbClr val="000000"/>
                </a:solidFill>
                <a:latin typeface="Georgia"/>
              </a:rPr>
            </a:br>
            <a:r>
              <a:rPr lang="pl-PL" sz="2100" dirty="0">
                <a:solidFill>
                  <a:srgbClr val="000000"/>
                </a:solidFill>
                <a:latin typeface="Georgia"/>
              </a:rPr>
              <a:t>w Muszynie i Krynicy - Zdroju;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132856"/>
            <a:ext cx="2661416" cy="2415489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://www.szkola.muszyna.pl/pzs/wp-content/gallery/wizyta-zawodoznawcza/P11706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91402"/>
            <a:ext cx="6984776" cy="523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/>
          <p:cNvSpPr txBox="1"/>
          <p:nvPr/>
        </p:nvSpPr>
        <p:spPr>
          <a:xfrm>
            <a:off x="827584" y="332656"/>
            <a:ext cx="7049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STAŻE ZAWODOZNAWCZE – STARY SĄCZ</a:t>
            </a:r>
            <a:endParaRPr lang="pl-PL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ttp://www.szkola.muszyna.pl/pzs/wp-content/gallery/wizyta-zawodoznawcza/P11706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435846" cy="4581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8852" name="Picture 4" descr="http://www.szkola.muszyna.pl/pzs/wp-content/gallery/wizyta-zawodoznawcza/P11706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3212976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8854" name="Picture 6" descr="http://www.szkola.muszyna.pl/pzs/wp-content/gallery/wizyta-zawodoznawcza/P1170660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2656"/>
            <a:ext cx="4012059" cy="27014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www.szkola.muszyna.pl/pzs/wp-content/gallery/wizyta-zawodoznawcza/P11706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92696"/>
            <a:ext cx="7420372" cy="55652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 descr="PC131521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3417220" cy="254765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67890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Staże  </a:t>
            </a:r>
            <a:r>
              <a:rPr lang="pl-PL" b="1" dirty="0" err="1" smtClean="0"/>
              <a:t>zawodoznawcze</a:t>
            </a:r>
            <a:r>
              <a:rPr lang="pl-PL" b="1" dirty="0" smtClean="0"/>
              <a:t> – Rytro </a:t>
            </a:r>
            <a:endParaRPr lang="pl-PL" b="1" dirty="0"/>
          </a:p>
        </p:txBody>
      </p:sp>
      <p:pic>
        <p:nvPicPr>
          <p:cNvPr id="7" name="Obraz 6" descr="PC131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221088"/>
            <a:ext cx="2720088" cy="2027915"/>
          </a:xfrm>
          <a:prstGeom prst="rect">
            <a:avLst/>
          </a:prstGeom>
        </p:spPr>
      </p:pic>
      <p:pic>
        <p:nvPicPr>
          <p:cNvPr id="8" name="Obraz 7" descr="PC1315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2160" y="4221088"/>
            <a:ext cx="2726484" cy="2032683"/>
          </a:xfrm>
          <a:prstGeom prst="rect">
            <a:avLst/>
          </a:prstGeom>
        </p:spPr>
      </p:pic>
      <p:pic>
        <p:nvPicPr>
          <p:cNvPr id="9" name="Obraz 8" descr="PC1315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8024" y="980728"/>
            <a:ext cx="3604655" cy="2687107"/>
          </a:xfrm>
          <a:prstGeom prst="rect">
            <a:avLst/>
          </a:prstGeom>
        </p:spPr>
      </p:pic>
      <p:pic>
        <p:nvPicPr>
          <p:cNvPr id="12" name="Obraz 11" descr="PC13154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3375322"/>
            <a:ext cx="3367556" cy="251036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99592" y="260648"/>
            <a:ext cx="70567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I Gastronomiczny Przegląd Szkół Powiatu Nowosądeckiego</a:t>
            </a:r>
          </a:p>
          <a:p>
            <a:pPr algn="ctr"/>
            <a:r>
              <a:rPr lang="pl-PL" sz="2400" b="1" dirty="0" smtClean="0">
                <a:solidFill>
                  <a:srgbClr val="C00000"/>
                </a:solidFill>
              </a:rPr>
              <a:t> „Coraz bliżej Święta”</a:t>
            </a:r>
            <a:endParaRPr lang="pl-PL" sz="2400" b="1" dirty="0">
              <a:solidFill>
                <a:srgbClr val="C00000"/>
              </a:solidFill>
            </a:endParaRPr>
          </a:p>
        </p:txBody>
      </p:sp>
      <p:pic>
        <p:nvPicPr>
          <p:cNvPr id="75778" name="Picture 2" descr="http://www.szkola.muszyna.pl/pzs/wp-content/uploads/2015/12/gas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84784"/>
            <a:ext cx="6308902" cy="4932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28596" y="2428868"/>
            <a:ext cx="5583564" cy="3736436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3100" dirty="0" smtClean="0">
                <a:latin typeface="Baskerville Old Face" pitchFamily="18" charset="0"/>
              </a:rPr>
              <a:t>Uczennice </a:t>
            </a:r>
            <a:r>
              <a:rPr lang="pl-PL" sz="3100" dirty="0">
                <a:latin typeface="Baskerville Old Face" pitchFamily="18" charset="0"/>
              </a:rPr>
              <a:t>naszej szkoły w konkursie </a:t>
            </a:r>
            <a:r>
              <a:rPr lang="pl-PL" sz="3100" b="1" dirty="0">
                <a:latin typeface="Baskerville Old Face" pitchFamily="18" charset="0"/>
              </a:rPr>
              <a:t>„Mam zawód. Mam fantazję” </a:t>
            </a:r>
            <a:r>
              <a:rPr lang="pl-PL" sz="3100" dirty="0">
                <a:latin typeface="Baskerville Old Face" pitchFamily="18" charset="0"/>
              </a:rPr>
              <a:t>w branży turystyczno gastronomicznej zajęły: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800" i="1" dirty="0"/>
              <a:t>W konkurencji </a:t>
            </a:r>
            <a:r>
              <a:rPr lang="pl-PL" sz="2800" b="1" i="1" dirty="0" err="1"/>
              <a:t>Barista</a:t>
            </a:r>
            <a:r>
              <a:rPr lang="pl-PL" sz="2800" b="1" i="1" dirty="0"/>
              <a:t>:</a:t>
            </a:r>
            <a:endParaRPr lang="pl-PL" sz="2800" b="1" dirty="0"/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800" dirty="0">
                <a:solidFill>
                  <a:srgbClr val="FF0000"/>
                </a:solidFill>
              </a:rPr>
              <a:t>	III MIEJSCE</a:t>
            </a:r>
            <a:r>
              <a:rPr lang="pl-PL" sz="2800" dirty="0"/>
              <a:t>: </a:t>
            </a:r>
            <a:r>
              <a:rPr lang="pl-PL" sz="2800" b="1" dirty="0"/>
              <a:t>Małgorzata Ogórek </a:t>
            </a:r>
            <a:endParaRPr lang="pl-PL" sz="2800" dirty="0"/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800" i="1" dirty="0"/>
              <a:t>W konkurencji </a:t>
            </a:r>
            <a:r>
              <a:rPr lang="pl-PL" sz="2800" b="1" i="1" dirty="0" err="1"/>
              <a:t>Carving</a:t>
            </a:r>
            <a:r>
              <a:rPr lang="pl-PL" sz="2800" b="1" i="1" dirty="0"/>
              <a:t>:</a:t>
            </a:r>
            <a:endParaRPr lang="pl-PL" sz="2800" b="1" dirty="0"/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pl-PL" sz="2800" dirty="0">
                <a:solidFill>
                  <a:srgbClr val="FF0000"/>
                </a:solidFill>
              </a:rPr>
              <a:t>	III MIEJSCE:</a:t>
            </a:r>
            <a:r>
              <a:rPr lang="pl-PL" sz="2800" dirty="0"/>
              <a:t> </a:t>
            </a:r>
            <a:r>
              <a:rPr lang="pl-PL" sz="2800" b="1" dirty="0"/>
              <a:t>Anita Sajdak	  </a:t>
            </a: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 smtClean="0">
              <a:latin typeface="Baskerville Old Face" pitchFamily="18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7409278" cy="1724013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3400" dirty="0">
                <a:solidFill>
                  <a:srgbClr val="C00000"/>
                </a:solidFill>
              </a:rPr>
              <a:t>Chętnie bierzemy udział </a:t>
            </a:r>
            <a:br>
              <a:rPr lang="pl-PL" sz="3400" dirty="0">
                <a:solidFill>
                  <a:srgbClr val="C00000"/>
                </a:solidFill>
              </a:rPr>
            </a:br>
            <a:r>
              <a:rPr lang="pl-PL" sz="3400" dirty="0">
                <a:solidFill>
                  <a:srgbClr val="C00000"/>
                </a:solidFill>
              </a:rPr>
              <a:t>w ogólnopolskich konkursach </a:t>
            </a:r>
            <a:br>
              <a:rPr lang="pl-PL" sz="3400" dirty="0">
                <a:solidFill>
                  <a:srgbClr val="C00000"/>
                </a:solidFill>
              </a:rPr>
            </a:br>
            <a:r>
              <a:rPr lang="pl-PL" sz="3400" dirty="0">
                <a:solidFill>
                  <a:srgbClr val="C00000"/>
                </a:solidFill>
              </a:rPr>
              <a:t>i osiągamy sukcesy !</a:t>
            </a:r>
          </a:p>
        </p:txBody>
      </p:sp>
      <p:sp>
        <p:nvSpPr>
          <p:cNvPr id="5" name="Prostokąt 4"/>
          <p:cNvSpPr/>
          <p:nvPr/>
        </p:nvSpPr>
        <p:spPr>
          <a:xfrm>
            <a:off x="4283968" y="5805264"/>
            <a:ext cx="4572000" cy="646321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/>
          <a:p>
            <a:pPr algn="r"/>
            <a:r>
              <a:rPr lang="pl-PL" dirty="0">
                <a:latin typeface="+mn-lt"/>
              </a:rPr>
              <a:t>Konkurs odbył się w Krakowie w Zespole Szkół Gastronomicznych nr 2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548680"/>
            <a:ext cx="2214578" cy="267571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4098" name="Picture 2" descr="C:\Users\Alicja\Desktop\technikum\RekrutacjaT\DSCF01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3356992"/>
            <a:ext cx="2651151" cy="230534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827584" y="260648"/>
            <a:ext cx="734481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Ogólnopolski Finał IV edycji Konkursu</a:t>
            </a:r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 szkół </a:t>
            </a:r>
            <a:r>
              <a:rPr lang="pl-PL" sz="3200" b="1" dirty="0" err="1" smtClean="0">
                <a:solidFill>
                  <a:srgbClr val="C00000"/>
                </a:solidFill>
              </a:rPr>
              <a:t>ponadgimnazjalnych</a:t>
            </a:r>
            <a:endParaRPr lang="pl-PL" sz="3200" b="1" dirty="0" smtClean="0">
              <a:solidFill>
                <a:srgbClr val="C00000"/>
              </a:solidFill>
            </a:endParaRPr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za najlepszy  przepis kulinarny</a:t>
            </a:r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 wykorzystujący polskie produkty</a:t>
            </a:r>
          </a:p>
          <a:p>
            <a:endParaRPr lang="pl-PL" dirty="0"/>
          </a:p>
        </p:txBody>
      </p:sp>
      <p:pic>
        <p:nvPicPr>
          <p:cNvPr id="81928" name="Picture 8" descr="DSC_03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356992"/>
            <a:ext cx="4248472" cy="29854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81930" name="Picture 10" descr="DSC_00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24943"/>
            <a:ext cx="4320480" cy="3036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755576" y="3717032"/>
            <a:ext cx="75608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Jesteśmy  w gronie najlepszych liceów województwa małopolskiego!</a:t>
            </a:r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Tylko jedna szkoła prowadzona</a:t>
            </a:r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 przez Starostwo Powiatowe </a:t>
            </a:r>
          </a:p>
          <a:p>
            <a:pPr algn="ctr"/>
            <a:r>
              <a:rPr lang="pl-PL" sz="3200" b="1" dirty="0" smtClean="0">
                <a:solidFill>
                  <a:srgbClr val="C00000"/>
                </a:solidFill>
              </a:rPr>
              <a:t>w Nowym Sączu przed nami.</a:t>
            </a:r>
            <a:endParaRPr lang="pl-PL" sz="3200" b="1" dirty="0">
              <a:solidFill>
                <a:srgbClr val="C00000"/>
              </a:solidFill>
            </a:endParaRPr>
          </a:p>
        </p:txBody>
      </p:sp>
      <p:pic>
        <p:nvPicPr>
          <p:cNvPr id="61442" name="Picture 2" descr="http://www.szkola.muszyna.pl/pzs/wp-content/uploads/2016/01/Perspektyw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332656"/>
            <a:ext cx="2857500" cy="32289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61444" name="Picture 4" descr="http://www.szkola.muszyna.pl/pzs/image/herb_w3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829" y="548680"/>
            <a:ext cx="4078775" cy="19442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Prostokąt 2"/>
          <p:cNvSpPr>
            <a:spLocks noChangeArrowheads="1"/>
          </p:cNvSpPr>
          <p:nvPr/>
        </p:nvSpPr>
        <p:spPr bwMode="auto">
          <a:xfrm>
            <a:off x="718560" y="156977"/>
            <a:ext cx="7706880" cy="657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824" tIns="41412" rIns="82824" bIns="41412">
            <a:spAutoFit/>
          </a:bodyPr>
          <a:lstStyle/>
          <a:p>
            <a:pPr marL="309605" indent="-309605" algn="ctr" defTabSz="828013">
              <a:lnSpc>
                <a:spcPct val="150000"/>
              </a:lnSpc>
            </a:pPr>
            <a:r>
              <a:rPr lang="pl-PL" altLang="pl-PL" sz="2500" dirty="0">
                <a:solidFill>
                  <a:srgbClr val="C00000"/>
                </a:solidFill>
                <a:latin typeface="Georgia" pitchFamily="18" charset="0"/>
              </a:rPr>
              <a:t>Szkoła bierze udział w projekcie unijnym</a:t>
            </a:r>
          </a:p>
          <a:p>
            <a:pPr marL="309605" indent="-309605" algn="ctr" defTabSz="828013">
              <a:lnSpc>
                <a:spcPct val="150000"/>
              </a:lnSpc>
            </a:pPr>
            <a:r>
              <a:rPr lang="pl-PL" altLang="pl-PL" sz="2500" i="1" dirty="0">
                <a:solidFill>
                  <a:srgbClr val="C00000"/>
                </a:solidFill>
                <a:latin typeface="Georgia" pitchFamily="18" charset="0"/>
              </a:rPr>
              <a:t>"Modernizacja kształcenia zawodowego w Małopolsce"</a:t>
            </a:r>
            <a:r>
              <a:rPr lang="pl-PL" altLang="pl-PL" sz="2500" dirty="0">
                <a:solidFill>
                  <a:srgbClr val="C00000"/>
                </a:solidFill>
                <a:latin typeface="Georgia" pitchFamily="18" charset="0"/>
              </a:rPr>
              <a:t>. </a:t>
            </a:r>
          </a:p>
          <a:p>
            <a:pPr marL="309605" indent="-309605" algn="just" defTabSz="828013">
              <a:lnSpc>
                <a:spcPct val="150000"/>
              </a:lnSpc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W ramach projektu uczniowie mogą uczestniczyć </a:t>
            </a:r>
            <a:b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</a:b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w zajęciach dodatkowych z:</a:t>
            </a:r>
          </a:p>
          <a:p>
            <a:pPr marL="309605" indent="-309605" algn="just" defTabSz="828013">
              <a:lnSpc>
                <a:spcPct val="150000"/>
              </a:lnSpc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 - 	nowoczesnych technologii stosowanych </a:t>
            </a:r>
          </a:p>
          <a:p>
            <a:pPr marL="309605" indent="-309605" algn="just" defTabSz="828013">
              <a:lnSpc>
                <a:spcPct val="150000"/>
              </a:lnSpc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      w branży gastronomicznej,</a:t>
            </a:r>
          </a:p>
          <a:p>
            <a:pPr marL="309605" indent="-309605" algn="just" defTabSz="828013">
              <a:lnSpc>
                <a:spcPct val="150000"/>
              </a:lnSpc>
              <a:buFontTx/>
              <a:buChar char="-"/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matematyki,</a:t>
            </a:r>
          </a:p>
          <a:p>
            <a:pPr marL="309605" indent="-309605" algn="just" defTabSz="828013">
              <a:lnSpc>
                <a:spcPct val="150000"/>
              </a:lnSpc>
              <a:buFontTx/>
              <a:buChar char="-"/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języka angielskiego,</a:t>
            </a:r>
          </a:p>
          <a:p>
            <a:pPr marL="309605" indent="-309605" algn="just" defTabSz="828013">
              <a:lnSpc>
                <a:spcPct val="150000"/>
              </a:lnSpc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 - 	chemii,</a:t>
            </a:r>
          </a:p>
          <a:p>
            <a:pPr marL="309605" indent="-309605" algn="just" defTabSz="828013">
              <a:lnSpc>
                <a:spcPct val="150000"/>
              </a:lnSpc>
            </a:pPr>
            <a:r>
              <a:rPr lang="pl-PL" altLang="pl-PL" sz="2500" dirty="0">
                <a:solidFill>
                  <a:srgbClr val="000000"/>
                </a:solidFill>
                <a:latin typeface="Georgia" pitchFamily="18" charset="0"/>
              </a:rPr>
              <a:t> - 	biologii.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159" y="1071546"/>
            <a:ext cx="8229600" cy="528641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pl-PL" sz="2200" dirty="0"/>
              <a:t>Szkoła umożliwia zdobycie międzynarodowych uprawnień kwalifikacyjnych</a:t>
            </a:r>
            <a:r>
              <a:rPr lang="pl-PL" sz="2200" dirty="0" smtClean="0"/>
              <a:t>;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pl-PL" b="1" dirty="0" smtClean="0">
                <a:solidFill>
                  <a:srgbClr val="C00000"/>
                </a:solidFill>
              </a:rPr>
              <a:t>Zajęcia odbywają się w nowych pracowniach gastronomicznych</a:t>
            </a:r>
            <a:endParaRPr lang="pl-PL" b="1" dirty="0">
              <a:solidFill>
                <a:srgbClr val="C00000"/>
              </a:solidFill>
            </a:endParaRPr>
          </a:p>
          <a:p>
            <a:pPr algn="just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pl-PL" sz="2200" dirty="0"/>
              <a:t>Uczniowie mają możliwość doskonalenia się w ramach projektów europejskich na dodatkowych bezpłatnych kursach:</a:t>
            </a:r>
          </a:p>
          <a:p>
            <a:pPr marL="1520667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2200" dirty="0"/>
              <a:t>-  	Kurs prawa jazdy</a:t>
            </a:r>
          </a:p>
          <a:p>
            <a:pPr marL="1520667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2200" dirty="0"/>
              <a:t>Kurs </a:t>
            </a:r>
            <a:r>
              <a:rPr lang="pl-PL" sz="2200" dirty="0" err="1"/>
              <a:t>carvingu</a:t>
            </a:r>
            <a:r>
              <a:rPr lang="pl-PL" sz="2200" dirty="0"/>
              <a:t> – rzeźbienie w warzywach i owocach</a:t>
            </a:r>
          </a:p>
          <a:p>
            <a:pPr marL="1520667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2200" dirty="0"/>
              <a:t>Kurs </a:t>
            </a:r>
            <a:r>
              <a:rPr lang="pl-PL" sz="2200" dirty="0" err="1"/>
              <a:t>baristy</a:t>
            </a:r>
            <a:r>
              <a:rPr lang="pl-PL" sz="2200" dirty="0"/>
              <a:t> – sztuka parzenia kawy</a:t>
            </a:r>
          </a:p>
          <a:p>
            <a:pPr marL="1520667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2200" dirty="0"/>
              <a:t>Kurs barmański</a:t>
            </a:r>
          </a:p>
          <a:p>
            <a:pPr marL="1520667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2200" dirty="0"/>
              <a:t>Kurs zdobnictwa cukierniczego</a:t>
            </a:r>
          </a:p>
          <a:p>
            <a:pPr marL="1520667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pl-PL" sz="2200" dirty="0"/>
              <a:t>Kurs kelnerski i…. wiele innych</a:t>
            </a:r>
          </a:p>
          <a:p>
            <a:pPr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pl-PL" sz="22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71491" y="0"/>
            <a:ext cx="8229600" cy="1071546"/>
          </a:xfrm>
        </p:spPr>
        <p:txBody>
          <a:bodyPr/>
          <a:lstStyle/>
          <a:p>
            <a:pPr algn="l"/>
            <a:r>
              <a:rPr lang="pl-PL" dirty="0" smtClean="0">
                <a:solidFill>
                  <a:srgbClr val="C00000"/>
                </a:solidFill>
              </a:rPr>
              <a:t>Co jeszcze ?</a:t>
            </a:r>
            <a:endParaRPr lang="pl-PL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79512" y="1988840"/>
            <a:ext cx="859209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 smtClean="0">
                <a:solidFill>
                  <a:srgbClr val="C00000"/>
                </a:solidFill>
              </a:rPr>
              <a:t>A W WOLNYCH CHWILACH…</a:t>
            </a:r>
          </a:p>
          <a:p>
            <a:pPr algn="ctr"/>
            <a:r>
              <a:rPr lang="pl-PL" sz="9600" dirty="0" smtClean="0">
                <a:solidFill>
                  <a:srgbClr val="C00000"/>
                </a:solidFill>
                <a:sym typeface="Wingdings" pitchFamily="2" charset="2"/>
              </a:rPr>
              <a:t></a:t>
            </a:r>
            <a:endParaRPr lang="pl-PL" sz="9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hunit\Pulpit\zdjęcia do filmiku\wierch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034" y="1285860"/>
            <a:ext cx="4500594" cy="337544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219200"/>
          </a:xfrm>
        </p:spPr>
        <p:txBody>
          <a:bodyPr>
            <a:normAutofit/>
          </a:bodyPr>
          <a:lstStyle/>
          <a:p>
            <a:r>
              <a:rPr lang="pl-PL" sz="3400" dirty="0" smtClean="0">
                <a:solidFill>
                  <a:srgbClr val="C00000"/>
                </a:solidFill>
              </a:rPr>
              <a:t>Uczniowie wraz z nauczycielami  </a:t>
            </a:r>
            <a:r>
              <a:rPr lang="pl-PL" sz="3400" dirty="0">
                <a:solidFill>
                  <a:srgbClr val="C00000"/>
                </a:solidFill>
              </a:rPr>
              <a:t>aktywnie spędzają czas … </a:t>
            </a:r>
          </a:p>
        </p:txBody>
      </p:sp>
      <p:pic>
        <p:nvPicPr>
          <p:cNvPr id="7" name="Picture 2" descr="C:\Documents and Settings\karolina\Pulpit\KAROLCIA\zdjecia klasowe)\3klasa wierchomla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4005064"/>
            <a:ext cx="3364175" cy="25231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8" name="Picture 2" descr="C:\Documents and Settings\karolina\Pulpit\KAROLCIA\zdjecia klasowe)\szczawa kl II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2" y="3714753"/>
            <a:ext cx="3646506" cy="273858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4" descr="C:\Documents and Settings\karolina\Pulpit\KAROLCIA\zdjecia klasowe)\wierchomla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980728"/>
            <a:ext cx="3240360" cy="24320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548680"/>
            <a:ext cx="6876256" cy="1124744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rgbClr val="C00000"/>
                </a:solidFill>
                <a:latin typeface="Baskerville Old Face" pitchFamily="18" charset="0"/>
              </a:rPr>
              <a:t>              Wspólnie </a:t>
            </a:r>
            <a:r>
              <a:rPr lang="pl-PL" sz="3100" b="1" dirty="0" smtClean="0">
                <a:solidFill>
                  <a:srgbClr val="C00000"/>
                </a:solidFill>
                <a:latin typeface="Baskerville Old Face" pitchFamily="18" charset="0"/>
              </a:rPr>
              <a:t>spędzone </a:t>
            </a:r>
            <a:r>
              <a:rPr lang="pl-PL" sz="3100" b="1" dirty="0">
                <a:solidFill>
                  <a:srgbClr val="C00000"/>
                </a:solidFill>
                <a:latin typeface="Baskerville Old Face" pitchFamily="18" charset="0"/>
              </a:rPr>
              <a:t>chwile </a:t>
            </a:r>
            <a:r>
              <a:rPr lang="pl-PL" sz="3100" b="1" dirty="0" smtClean="0">
                <a:solidFill>
                  <a:srgbClr val="C00000"/>
                </a:solidFill>
                <a:latin typeface="Baskerville Old Face" pitchFamily="18" charset="0"/>
              </a:rPr>
              <a:t>….</a:t>
            </a:r>
            <a:br>
              <a:rPr lang="pl-PL" sz="3100" b="1" dirty="0" smtClean="0">
                <a:solidFill>
                  <a:srgbClr val="C00000"/>
                </a:solidFill>
                <a:latin typeface="Baskerville Old Face" pitchFamily="18" charset="0"/>
              </a:rPr>
            </a:br>
            <a:r>
              <a:rPr lang="pl-PL" sz="3100" b="1" dirty="0" smtClean="0">
                <a:solidFill>
                  <a:srgbClr val="C00000"/>
                </a:solidFill>
                <a:latin typeface="Baskerville Old Face" pitchFamily="18" charset="0"/>
              </a:rPr>
              <a:t>Jesteśmy razem nie tylko w murach szkoły </a:t>
            </a:r>
            <a:r>
              <a:rPr lang="pl-PL" sz="3100" b="1" dirty="0" smtClean="0">
                <a:solidFill>
                  <a:srgbClr val="C00000"/>
                </a:solidFill>
                <a:latin typeface="Baskerville Old Face" pitchFamily="18" charset="0"/>
                <a:sym typeface="Wingdings" pitchFamily="2" charset="2"/>
              </a:rPr>
              <a:t></a:t>
            </a:r>
            <a:r>
              <a:rPr lang="pl-PL" sz="3100" b="1" dirty="0" smtClean="0">
                <a:solidFill>
                  <a:srgbClr val="C00000"/>
                </a:solidFill>
                <a:latin typeface="Baskerville Old Face" pitchFamily="18" charset="0"/>
              </a:rPr>
              <a:t> </a:t>
            </a:r>
            <a:r>
              <a:rPr lang="pl-PL" sz="3100" b="1" dirty="0" smtClean="0">
                <a:solidFill>
                  <a:srgbClr val="C00000"/>
                </a:solidFill>
              </a:rPr>
              <a:t>             </a:t>
            </a:r>
            <a:r>
              <a:rPr lang="pl-PL" dirty="0" smtClean="0">
                <a:solidFill>
                  <a:srgbClr val="C00000"/>
                </a:solidFill>
              </a:rPr>
              <a:t/>
            </a:r>
            <a:br>
              <a:rPr lang="pl-PL" dirty="0" smtClean="0">
                <a:solidFill>
                  <a:srgbClr val="C00000"/>
                </a:solidFill>
              </a:rPr>
            </a:br>
            <a:r>
              <a:rPr lang="pl-PL" dirty="0" smtClean="0">
                <a:solidFill>
                  <a:srgbClr val="C00000"/>
                </a:solidFill>
              </a:rPr>
              <a:t>       </a:t>
            </a:r>
            <a:endParaRPr lang="pl-PL" dirty="0">
              <a:solidFill>
                <a:srgbClr val="C00000"/>
              </a:solidFill>
            </a:endParaRPr>
          </a:p>
        </p:txBody>
      </p:sp>
      <p:pic>
        <p:nvPicPr>
          <p:cNvPr id="7" name="Picture 3" descr="C:\Documents and Settings\karolina\Pulpit\KAROLCIA\zdjecia klasowe)\z córicią andzi kulig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62" y="1844824"/>
            <a:ext cx="2862992" cy="38164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027" name="Picture 3" descr="E:\gosia strona szkoła\przerobione\w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196752"/>
            <a:ext cx="3419872" cy="25687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13314" name="Picture 2" descr="zdj.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9" y="4067832"/>
            <a:ext cx="3312368" cy="23276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http://www.szkola.muszyna.pl/pzs/wp-content/gallery/biolodzy-na-wycieczce-w-zakopanem/received_89732945035670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8572500" cy="6429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www.szkola.muszyna.pl/pzs/wp-content/gallery/biolodzy-na-wycieczce-w-zakopanem/received_89732947369003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572500" cy="64293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http://www.szkola.muszyna.pl/pzs/wp-content/gallery/jesienny-rajd-integracyjny/DSC089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572500" cy="57054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szkola.muszyna.pl/pzs/wp-content/gallery/maturzysci-pzs-poczuli-klimat-mlodej-polski/DSC02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8572500" cy="56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http://www.szkola.muszyna.pl/pzs/wp-content/gallery/maturzysci-pzs-poczuli-klimat-mlodej-polski/DSC02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572500" cy="56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291937" y="894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dirty="0" smtClean="0"/>
              <a:t>Nasz patron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47680" y="1077234"/>
            <a:ext cx="8716320" cy="861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3" tIns="45604" rIns="91203" bIns="45604">
            <a:spAutoFit/>
          </a:bodyPr>
          <a:lstStyle/>
          <a:p>
            <a:pPr algn="just" defTabSz="911534" eaLnBrk="0" hangingPunct="0">
              <a:spcBef>
                <a:spcPct val="50000"/>
              </a:spcBef>
            </a:pPr>
            <a:r>
              <a:rPr lang="pl-PL" altLang="pl-PL" sz="2500" dirty="0">
                <a:solidFill>
                  <a:srgbClr val="000000"/>
                </a:solidFill>
                <a:latin typeface="Times New Roman" pitchFamily="18" charset="0"/>
              </a:rPr>
              <a:t>Naszego Patrona nie trzeba nikomu przedstawiać: w końcu to </a:t>
            </a:r>
            <a:br>
              <a:rPr lang="pl-PL" altLang="pl-PL" sz="2500" dirty="0">
                <a:solidFill>
                  <a:srgbClr val="000000"/>
                </a:solidFill>
                <a:latin typeface="Times New Roman" pitchFamily="18" charset="0"/>
              </a:rPr>
            </a:br>
            <a:r>
              <a:rPr lang="pl-PL" altLang="pl-PL" sz="2500" b="1" dirty="0">
                <a:solidFill>
                  <a:srgbClr val="000000"/>
                </a:solidFill>
                <a:latin typeface="Times New Roman" pitchFamily="18" charset="0"/>
              </a:rPr>
              <a:t>Jan Kochanowski!</a:t>
            </a:r>
          </a:p>
        </p:txBody>
      </p:sp>
      <p:pic>
        <p:nvPicPr>
          <p:cNvPr id="14340" name="Picture 6" descr="180px-POL_Jan_Kochanowsk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240" y="2187591"/>
            <a:ext cx="2531520" cy="3233139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285120" y="5429370"/>
            <a:ext cx="4858560" cy="113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203" tIns="45604" rIns="91203" bIns="45604">
            <a:spAutoFit/>
          </a:bodyPr>
          <a:lstStyle/>
          <a:p>
            <a:pPr algn="just" defTabSz="912222" eaLnBrk="0" hangingPunct="0">
              <a:spcBef>
                <a:spcPct val="50000"/>
              </a:spcBef>
              <a:defRPr/>
            </a:pPr>
            <a:r>
              <a:rPr lang="pl-PL" sz="2200" b="1" dirty="0">
                <a:solidFill>
                  <a:prstClr val="black"/>
                </a:solidFill>
                <a:latin typeface="+mj-lt"/>
                <a:cs typeface="Arial" charset="0"/>
              </a:rPr>
              <a:t>Co roku świętujemy rocznicę nadania jego imienia naszej szkole.</a:t>
            </a:r>
            <a:r>
              <a:rPr lang="pl-PL" sz="2400" b="1" dirty="0">
                <a:solidFill>
                  <a:prstClr val="black"/>
                </a:solidFill>
                <a:latin typeface="+mj-lt"/>
                <a:cs typeface="Arial" charset="0"/>
              </a:rPr>
              <a:t/>
            </a:r>
            <a:br>
              <a:rPr lang="pl-PL" sz="2400" b="1" dirty="0">
                <a:solidFill>
                  <a:prstClr val="black"/>
                </a:solidFill>
                <a:latin typeface="+mj-lt"/>
                <a:cs typeface="Arial" charset="0"/>
              </a:rPr>
            </a:br>
            <a:r>
              <a:rPr lang="pl-PL" sz="2400" b="1" dirty="0">
                <a:solidFill>
                  <a:prstClr val="black"/>
                </a:solidFill>
                <a:latin typeface="+mj-lt"/>
                <a:cs typeface="Arial" charset="0"/>
              </a:rPr>
              <a:t>To bardzo ważne wydarzenie !!!</a:t>
            </a:r>
          </a:p>
        </p:txBody>
      </p:sp>
      <p:pic>
        <p:nvPicPr>
          <p:cNvPr id="14342" name="Picture 13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1539523"/>
            <a:ext cx="3911040" cy="2628275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3" name="Picture 11" descr="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0560" y="4019462"/>
            <a:ext cx="3479040" cy="260955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http://www.szkola.muszyna.pl/pzs/wp-content/gallery/maturzysci-pzs-poczuli-klimat-mlodej-polski/DSC0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548680"/>
            <a:ext cx="8572500" cy="5695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Prostokąt 2"/>
          <p:cNvSpPr>
            <a:spLocks noChangeArrowheads="1"/>
          </p:cNvSpPr>
          <p:nvPr/>
        </p:nvSpPr>
        <p:spPr bwMode="auto">
          <a:xfrm>
            <a:off x="0" y="0"/>
            <a:ext cx="6048672" cy="1695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824" tIns="41412" rIns="82824" bIns="41412">
            <a:spAutoFit/>
          </a:bodyPr>
          <a:lstStyle/>
          <a:p>
            <a:pPr algn="ctr" defTabSz="828013">
              <a:lnSpc>
                <a:spcPct val="150000"/>
              </a:lnSpc>
            </a:pPr>
            <a:r>
              <a:rPr lang="pl-PL" altLang="pl-PL" b="1" dirty="0">
                <a:solidFill>
                  <a:srgbClr val="C00000"/>
                </a:solidFill>
                <a:latin typeface="Georgia" pitchFamily="18" charset="0"/>
              </a:rPr>
              <a:t>Pomagamy !!!</a:t>
            </a:r>
          </a:p>
          <a:p>
            <a:pPr algn="ctr" defTabSz="828013">
              <a:lnSpc>
                <a:spcPct val="150000"/>
              </a:lnSpc>
            </a:pPr>
            <a:r>
              <a:rPr lang="pl-PL" altLang="pl-PL" b="1" dirty="0">
                <a:solidFill>
                  <a:srgbClr val="C00000"/>
                </a:solidFill>
                <a:latin typeface="Georgia" pitchFamily="18" charset="0"/>
              </a:rPr>
              <a:t>SZKOLNY KLUB WOLONTARIATU</a:t>
            </a:r>
            <a:r>
              <a:rPr lang="pl-PL" altLang="pl-PL" dirty="0">
                <a:solidFill>
                  <a:srgbClr val="C00000"/>
                </a:solidFill>
                <a:latin typeface="Georgia" pitchFamily="18" charset="0"/>
              </a:rPr>
              <a:t>  </a:t>
            </a:r>
          </a:p>
          <a:p>
            <a:pPr algn="ctr" defTabSz="828013">
              <a:lnSpc>
                <a:spcPct val="150000"/>
              </a:lnSpc>
            </a:pPr>
            <a:r>
              <a:rPr lang="pl-PL" altLang="pl-PL" dirty="0">
                <a:solidFill>
                  <a:srgbClr val="C00000"/>
                </a:solidFill>
                <a:latin typeface="Georgia" pitchFamily="18" charset="0"/>
              </a:rPr>
              <a:t>w  Powiatowym   Zespole Szkół działa pod patronatem </a:t>
            </a:r>
          </a:p>
          <a:p>
            <a:pPr algn="ctr" defTabSz="828013">
              <a:lnSpc>
                <a:spcPct val="150000"/>
              </a:lnSpc>
            </a:pPr>
            <a:r>
              <a:rPr lang="pl-PL" altLang="pl-PL" dirty="0">
                <a:solidFill>
                  <a:srgbClr val="C00000"/>
                </a:solidFill>
                <a:latin typeface="Georgia" pitchFamily="18" charset="0"/>
              </a:rPr>
              <a:t>Stowarzyszenia </a:t>
            </a:r>
            <a:r>
              <a:rPr lang="pl-PL" altLang="pl-PL" i="1" dirty="0" err="1">
                <a:solidFill>
                  <a:srgbClr val="C00000"/>
                </a:solidFill>
                <a:latin typeface="Georgia" pitchFamily="18" charset="0"/>
              </a:rPr>
              <a:t>Sursum</a:t>
            </a:r>
            <a:r>
              <a:rPr lang="pl-PL" altLang="pl-PL" i="1" dirty="0">
                <a:solidFill>
                  <a:srgbClr val="C00000"/>
                </a:solidFill>
                <a:latin typeface="Georgia" pitchFamily="18" charset="0"/>
              </a:rPr>
              <a:t>  </a:t>
            </a:r>
            <a:r>
              <a:rPr lang="pl-PL" altLang="pl-PL" i="1" dirty="0" err="1">
                <a:solidFill>
                  <a:srgbClr val="C00000"/>
                </a:solidFill>
                <a:latin typeface="Georgia" pitchFamily="18" charset="0"/>
              </a:rPr>
              <a:t>Corda</a:t>
            </a:r>
            <a:r>
              <a:rPr lang="pl-PL" altLang="pl-PL" dirty="0">
                <a:solidFill>
                  <a:srgbClr val="C00000"/>
                </a:solidFill>
                <a:latin typeface="Georgia" pitchFamily="18" charset="0"/>
              </a:rPr>
              <a:t>. </a:t>
            </a:r>
          </a:p>
        </p:txBody>
      </p:sp>
      <p:sp>
        <p:nvSpPr>
          <p:cNvPr id="4" name="Prostokąt 3"/>
          <p:cNvSpPr/>
          <p:nvPr/>
        </p:nvSpPr>
        <p:spPr>
          <a:xfrm>
            <a:off x="404641" y="2049336"/>
            <a:ext cx="4570560" cy="4561782"/>
          </a:xfrm>
          <a:prstGeom prst="rect">
            <a:avLst/>
          </a:prstGeom>
        </p:spPr>
        <p:txBody>
          <a:bodyPr lIns="82824" tIns="41412" rIns="82824" bIns="41412">
            <a:spAutoFit/>
          </a:bodyPr>
          <a:lstStyle/>
          <a:p>
            <a:pPr marL="310594" indent="-310594" algn="just" defTabSz="828249">
              <a:lnSpc>
                <a:spcPct val="150000"/>
              </a:lnSpc>
              <a:defRPr/>
            </a:pPr>
            <a:r>
              <a:rPr lang="pl-PL" kern="0" dirty="0">
                <a:solidFill>
                  <a:srgbClr val="000000"/>
                </a:solidFill>
                <a:latin typeface="Georgia"/>
                <a:cs typeface="Arial" charset="0"/>
              </a:rPr>
              <a:t>WSPÓŁPRACUJEMY Z :</a:t>
            </a:r>
          </a:p>
          <a:p>
            <a:pPr marL="310594" indent="-310594" defTabSz="828249">
              <a:lnSpc>
                <a:spcPct val="150000"/>
              </a:lnSpc>
              <a:buFontTx/>
              <a:buChar char="•"/>
              <a:defRPr/>
            </a:pPr>
            <a:r>
              <a:rPr lang="pl-PL" sz="1600" kern="0" dirty="0">
                <a:latin typeface="+mj-lt"/>
                <a:cs typeface="Arial" charset="0"/>
              </a:rPr>
              <a:t>Urzędem Miasta i Gminy Uzdrowiskowej </a:t>
            </a:r>
            <a:br>
              <a:rPr lang="pl-PL" sz="1600" kern="0" dirty="0">
                <a:latin typeface="+mj-lt"/>
                <a:cs typeface="Arial" charset="0"/>
              </a:rPr>
            </a:br>
            <a:r>
              <a:rPr lang="pl-PL" sz="1600" kern="0" dirty="0">
                <a:latin typeface="+mj-lt"/>
                <a:cs typeface="Arial" charset="0"/>
              </a:rPr>
              <a:t>w Muszynie;</a:t>
            </a:r>
          </a:p>
          <a:p>
            <a:pPr marL="310594" indent="-310594" defTabSz="828249">
              <a:lnSpc>
                <a:spcPct val="150000"/>
              </a:lnSpc>
              <a:buFontTx/>
              <a:buChar char="•"/>
              <a:defRPr/>
            </a:pPr>
            <a:r>
              <a:rPr lang="pl-PL" sz="1600" dirty="0">
                <a:latin typeface="+mj-lt"/>
                <a:cs typeface="Arial" charset="0"/>
              </a:rPr>
              <a:t>SPZOZ Szpitalem im. dr. J. Dietla w Krynicy-Zdroju</a:t>
            </a:r>
            <a:endParaRPr lang="pl-PL" sz="1600" kern="0" dirty="0">
              <a:latin typeface="+mj-lt"/>
              <a:cs typeface="Arial" charset="0"/>
            </a:endParaRPr>
          </a:p>
          <a:p>
            <a:pPr marL="310594" indent="-310594" defTabSz="828249">
              <a:lnSpc>
                <a:spcPct val="150000"/>
              </a:lnSpc>
              <a:buFontTx/>
              <a:buChar char="•"/>
              <a:defRPr/>
            </a:pPr>
            <a:r>
              <a:rPr lang="pl-PL" sz="1600" kern="0" dirty="0">
                <a:latin typeface="+mj-lt"/>
                <a:cs typeface="Arial" charset="0"/>
              </a:rPr>
              <a:t>Świetlicą Szkolną w Muszynie;</a:t>
            </a:r>
          </a:p>
          <a:p>
            <a:pPr marL="310594" indent="-310594" defTabSz="828249">
              <a:lnSpc>
                <a:spcPct val="150000"/>
              </a:lnSpc>
              <a:buFontTx/>
              <a:buChar char="•"/>
              <a:defRPr/>
            </a:pPr>
            <a:r>
              <a:rPr lang="pl-PL" sz="1600" kern="0" dirty="0">
                <a:latin typeface="+mj-lt"/>
                <a:cs typeface="Arial" charset="0"/>
              </a:rPr>
              <a:t>Świetlicą Socjoterapeutyczną w Muszynie;</a:t>
            </a:r>
          </a:p>
          <a:p>
            <a:pPr marL="310594" indent="-310594" defTabSz="828249">
              <a:lnSpc>
                <a:spcPct val="150000"/>
              </a:lnSpc>
              <a:buFontTx/>
              <a:buChar char="•"/>
              <a:defRPr/>
            </a:pPr>
            <a:r>
              <a:rPr lang="pl-PL" sz="1600" kern="0" dirty="0">
                <a:latin typeface="+mj-lt"/>
                <a:cs typeface="Arial" charset="0"/>
              </a:rPr>
              <a:t>Biblioteką Miasta i Gminy Uzdrowiskowej </a:t>
            </a:r>
            <a:br>
              <a:rPr lang="pl-PL" sz="1600" kern="0" dirty="0">
                <a:latin typeface="+mj-lt"/>
                <a:cs typeface="Arial" charset="0"/>
              </a:rPr>
            </a:br>
            <a:r>
              <a:rPr lang="pl-PL" sz="1600" kern="0" dirty="0">
                <a:latin typeface="+mj-lt"/>
                <a:cs typeface="Arial" charset="0"/>
              </a:rPr>
              <a:t>w Muszynie i jej filiami;</a:t>
            </a:r>
          </a:p>
          <a:p>
            <a:pPr marL="310594" indent="-310594" defTabSz="828249">
              <a:lnSpc>
                <a:spcPct val="150000"/>
              </a:lnSpc>
              <a:buFontTx/>
              <a:buChar char="•"/>
              <a:defRPr/>
            </a:pPr>
            <a:r>
              <a:rPr lang="pl-PL" sz="1600" kern="0" dirty="0">
                <a:latin typeface="+mj-lt"/>
                <a:cs typeface="Arial" charset="0"/>
              </a:rPr>
              <a:t>Ośrodkiem Pomocy Społecznej w Muszynie;</a:t>
            </a:r>
          </a:p>
          <a:p>
            <a:pPr marL="310594" indent="-310594" defTabSz="828249">
              <a:lnSpc>
                <a:spcPct val="150000"/>
              </a:lnSpc>
              <a:buFontTx/>
              <a:buChar char="•"/>
              <a:defRPr/>
            </a:pPr>
            <a:r>
              <a:rPr lang="pl-PL" sz="1600" kern="0" dirty="0">
                <a:latin typeface="+mj-lt"/>
                <a:cs typeface="Arial" charset="0"/>
              </a:rPr>
              <a:t>Szkołą Podstawową nr 2 im. Jana Pawła II </a:t>
            </a:r>
            <a:br>
              <a:rPr lang="pl-PL" sz="1600" kern="0" dirty="0">
                <a:latin typeface="+mj-lt"/>
                <a:cs typeface="Arial" charset="0"/>
              </a:rPr>
            </a:br>
            <a:r>
              <a:rPr lang="pl-PL" sz="1600" kern="0" dirty="0">
                <a:latin typeface="+mj-lt"/>
                <a:cs typeface="Arial" charset="0"/>
              </a:rPr>
              <a:t>w Muszynie.</a:t>
            </a:r>
          </a:p>
        </p:txBody>
      </p:sp>
      <p:pic>
        <p:nvPicPr>
          <p:cNvPr id="6" name="Picture 3" descr="C:\Users\Alicja\Desktop\technikum\materialy\wolontarat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476672"/>
            <a:ext cx="2900160" cy="2174628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Picture 2" descr="C:\Users\Alicja\Desktop\RekrutacjaLO\zdjecia\DSCF5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140968"/>
            <a:ext cx="3613529" cy="271043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SC_06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268760"/>
            <a:ext cx="5197725" cy="36524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9876" name="Picture 4" descr="DSC_0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298" y="620688"/>
            <a:ext cx="3074187" cy="21602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9878" name="Picture 6" descr="http://www.szkola.muszyna.pl/pzs/wp-content/gallery/gora-grosza/mms_img-3071327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332656"/>
            <a:ext cx="2935610" cy="305439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9880" name="Picture 8" descr="DSC_09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933056"/>
            <a:ext cx="3606638" cy="253439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79882" name="Picture 10" descr="DSC_0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9841" y="3933056"/>
            <a:ext cx="3484079" cy="2448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licja\Desktop\RekrutacjaLO\KIermasz-paczki\KIermasz-paczki\DSCF52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60648"/>
            <a:ext cx="2736304" cy="162933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3" name="Picture 5" descr="Zdjęc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3585" y="554728"/>
            <a:ext cx="3766711" cy="282822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4" name="Picture 3" descr="Zdjęci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4365104"/>
            <a:ext cx="2880321" cy="21626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5" name="Picture 2" descr="E:\gosia strona szkoła\zdjszk\nakretki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645024"/>
            <a:ext cx="3788415" cy="284160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  <p:pic>
        <p:nvPicPr>
          <p:cNvPr id="6" name="Picture 4" descr="E:\gosia strona szkoła\przerobione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9952" y="1700808"/>
            <a:ext cx="3648405" cy="273630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ymbol zastępczy zawartości 2"/>
          <p:cNvSpPr>
            <a:spLocks noGrp="1"/>
          </p:cNvSpPr>
          <p:nvPr>
            <p:ph idx="1"/>
          </p:nvPr>
        </p:nvSpPr>
        <p:spPr>
          <a:xfrm>
            <a:off x="251520" y="836712"/>
            <a:ext cx="8229600" cy="4572000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l-PL" altLang="pl-PL" sz="2400" dirty="0" smtClean="0"/>
              <a:t>Naszym uczniom 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l-PL" altLang="pl-PL" sz="2400" dirty="0" smtClean="0"/>
              <a:t>absolwentom oferujemy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None/>
            </a:pPr>
            <a:r>
              <a:rPr lang="pl-PL" altLang="pl-PL" sz="2400" dirty="0" smtClean="0"/>
              <a:t> stypendia: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l-PL" altLang="pl-PL" sz="2400" dirty="0" smtClean="0"/>
              <a:t> socjalne i naukowe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l-PL" altLang="pl-PL" sz="2400" dirty="0" smtClean="0"/>
              <a:t>Prezesa Rady Ministrów</a:t>
            </a:r>
          </a:p>
          <a:p>
            <a:pPr marL="0" indent="0" algn="just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l-PL" altLang="pl-PL" sz="2400" dirty="0" smtClean="0"/>
              <a:t>Starosty nowosądeckiego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§"/>
            </a:pPr>
            <a:r>
              <a:rPr lang="pl-PL" altLang="pl-PL" sz="2400" dirty="0" smtClean="0"/>
              <a:t>Almanachu Muszyny dla </a:t>
            </a:r>
            <a:r>
              <a:rPr lang="pl-PL" altLang="pl-PL" sz="2400" b="1" dirty="0" smtClean="0"/>
              <a:t>uczniów</a:t>
            </a:r>
            <a:r>
              <a:rPr lang="pl-PL" altLang="pl-PL" sz="2400" dirty="0" smtClean="0"/>
              <a:t> i </a:t>
            </a:r>
            <a:r>
              <a:rPr lang="pl-PL" altLang="pl-PL" sz="2400" b="1" u="sng" dirty="0" smtClean="0"/>
              <a:t>absolwentów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838200"/>
          </a:xfrm>
        </p:spPr>
        <p:txBody>
          <a:bodyPr/>
          <a:lstStyle/>
          <a:p>
            <a:pPr>
              <a:defRPr/>
            </a:pPr>
            <a:r>
              <a:rPr lang="pl-PL" b="1" dirty="0" smtClean="0"/>
              <a:t>Stypendia</a:t>
            </a:r>
            <a:endParaRPr lang="pl-PL" b="1" dirty="0"/>
          </a:p>
        </p:txBody>
      </p:sp>
      <p:pic>
        <p:nvPicPr>
          <p:cNvPr id="4" name="Obraz 3" descr="stypendia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4725144"/>
            <a:ext cx="2637751" cy="19122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az 4" descr="stypendia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653136"/>
            <a:ext cx="2407379" cy="191228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Obraz 5" descr="styp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9424" y="404664"/>
            <a:ext cx="4608512" cy="3456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28800"/>
            <a:ext cx="8686080" cy="488067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pl-PL" dirty="0"/>
          </a:p>
          <a:p>
            <a:pPr marL="0" indent="0">
              <a:buNone/>
              <a:defRPr/>
            </a:pPr>
            <a:endParaRPr lang="pl-PL" sz="3200" dirty="0" smtClean="0"/>
          </a:p>
          <a:p>
            <a:pPr marL="0" indent="0">
              <a:buNone/>
              <a:defRPr/>
            </a:pPr>
            <a:r>
              <a:rPr lang="pl-PL" sz="3200" dirty="0" smtClean="0"/>
              <a:t>	 http://www.szkola.muszyna.pl/pzs/</a:t>
            </a:r>
          </a:p>
          <a:p>
            <a:pPr marL="0" indent="0">
              <a:buNone/>
              <a:defRPr/>
            </a:pPr>
            <a:endParaRPr lang="pl-PL" b="1" cap="small" dirty="0" smtClean="0">
              <a:solidFill>
                <a:srgbClr val="C00000"/>
              </a:solidFill>
              <a:latin typeface="+mj-lt"/>
            </a:endParaRPr>
          </a:p>
          <a:p>
            <a:pPr marL="0" indent="0">
              <a:buNone/>
              <a:defRPr/>
            </a:pPr>
            <a:r>
              <a:rPr lang="pl-PL" b="1" cap="small" dirty="0" smtClean="0">
                <a:solidFill>
                  <a:srgbClr val="C00000"/>
                </a:solidFill>
                <a:latin typeface="+mj-lt"/>
              </a:rPr>
              <a:t>	       Czekamy na Ciebie gimnazjalisto !!!!</a:t>
            </a:r>
          </a:p>
          <a:p>
            <a:pPr marL="0" indent="0">
              <a:buNone/>
              <a:defRPr/>
            </a:pPr>
            <a:endParaRPr lang="pl-PL" cap="small" dirty="0" smtClean="0">
              <a:latin typeface="+mj-lt"/>
            </a:endParaRPr>
          </a:p>
          <a:p>
            <a:pPr marL="311045" indent="-311045" algn="ctr">
              <a:lnSpc>
                <a:spcPct val="200000"/>
              </a:lnSpc>
              <a:spcBef>
                <a:spcPts val="0"/>
              </a:spcBef>
              <a:buNone/>
              <a:defRPr/>
            </a:pPr>
            <a:r>
              <a:rPr lang="pl-PL" sz="2900" dirty="0">
                <a:solidFill>
                  <a:srgbClr val="C00000"/>
                </a:solidFill>
                <a:latin typeface="Georgia"/>
              </a:rPr>
              <a:t>Jesteśmy również na </a:t>
            </a:r>
            <a:r>
              <a:rPr lang="pl-PL" sz="2900" dirty="0" err="1">
                <a:solidFill>
                  <a:srgbClr val="C00000"/>
                </a:solidFill>
                <a:latin typeface="Georgia"/>
              </a:rPr>
              <a:t>facebook’u</a:t>
            </a:r>
            <a:r>
              <a:rPr lang="pl-PL" sz="2900" dirty="0">
                <a:solidFill>
                  <a:srgbClr val="C00000"/>
                </a:solidFill>
                <a:latin typeface="Georgia"/>
              </a:rPr>
              <a:t> !!!</a:t>
            </a:r>
          </a:p>
          <a:p>
            <a:pPr marL="0" indent="0">
              <a:buNone/>
              <a:defRPr/>
            </a:pPr>
            <a:endParaRPr lang="pl-PL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988840"/>
            <a:ext cx="8686800" cy="8382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pl-PL" b="1" dirty="0" smtClean="0">
                <a:solidFill>
                  <a:srgbClr val="C00000"/>
                </a:solidFill>
              </a:rPr>
              <a:t>W szkole dzieje się jeszcze wiele ciekawych rzeczy dlatego nie zwlekaj </a:t>
            </a:r>
            <a:br>
              <a:rPr lang="pl-PL" b="1" dirty="0" smtClean="0">
                <a:solidFill>
                  <a:srgbClr val="C00000"/>
                </a:solidFill>
              </a:rPr>
            </a:br>
            <a:r>
              <a:rPr lang="pl-PL" b="1" dirty="0" smtClean="0">
                <a:solidFill>
                  <a:srgbClr val="C00000"/>
                </a:solidFill>
              </a:rPr>
              <a:t>i odwiedź naszą stronę internetową</a:t>
            </a:r>
            <a:br>
              <a:rPr lang="pl-PL" b="1" dirty="0" smtClean="0">
                <a:solidFill>
                  <a:srgbClr val="C00000"/>
                </a:solidFill>
              </a:rPr>
            </a:br>
            <a:endParaRPr lang="pl-PL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357158" y="1428736"/>
            <a:ext cx="5757874" cy="3114684"/>
          </a:xfrm>
        </p:spPr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spcBef>
                <a:spcPts val="0"/>
              </a:spcBef>
              <a:buNone/>
            </a:pPr>
            <a:r>
              <a:rPr lang="pl-PL" sz="2400" dirty="0" smtClean="0">
                <a:solidFill>
                  <a:srgbClr val="C00000"/>
                </a:solidFill>
              </a:rPr>
              <a:t>Do najważniejszych wydarzeń w szkole należą: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•"/>
            </a:pPr>
            <a:r>
              <a:rPr lang="pl-PL" sz="2400" dirty="0" smtClean="0">
                <a:solidFill>
                  <a:srgbClr val="C00000"/>
                </a:solidFill>
              </a:rPr>
              <a:t>ślubowania klas pierwszych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•"/>
            </a:pPr>
            <a:r>
              <a:rPr lang="pl-PL" sz="2400" dirty="0" smtClean="0">
                <a:solidFill>
                  <a:srgbClr val="C00000"/>
                </a:solidFill>
              </a:rPr>
              <a:t>pożegnania Maturzystów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•"/>
            </a:pPr>
            <a:r>
              <a:rPr lang="pl-PL" sz="2400" dirty="0" smtClean="0">
                <a:solidFill>
                  <a:srgbClr val="C00000"/>
                </a:solidFill>
              </a:rPr>
              <a:t>uroczyste akademie 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•"/>
            </a:pPr>
            <a:r>
              <a:rPr lang="pl-PL" sz="2400" dirty="0" smtClean="0">
                <a:solidFill>
                  <a:srgbClr val="C00000"/>
                </a:solidFill>
              </a:rPr>
              <a:t>i apele okolicznościowe</a:t>
            </a:r>
          </a:p>
          <a:p>
            <a:pPr algn="just">
              <a:lnSpc>
                <a:spcPct val="170000"/>
              </a:lnSpc>
              <a:spcBef>
                <a:spcPts val="0"/>
              </a:spcBef>
              <a:buFontTx/>
              <a:buChar char="•"/>
            </a:pPr>
            <a:r>
              <a:rPr lang="pl-PL" sz="2400" dirty="0" smtClean="0">
                <a:solidFill>
                  <a:srgbClr val="C00000"/>
                </a:solidFill>
              </a:rPr>
              <a:t>Studniówki i Półmetki</a:t>
            </a: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 smtClean="0">
                <a:solidFill>
                  <a:srgbClr val="C00000"/>
                </a:solidFill>
              </a:rPr>
              <a:t>Dbamy o tradycję</a:t>
            </a:r>
          </a:p>
        </p:txBody>
      </p:sp>
      <p:pic>
        <p:nvPicPr>
          <p:cNvPr id="36865" name="Picture 1" descr="E:\2015\rozpoczęcie 2015\DSC_0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36912"/>
            <a:ext cx="4146803" cy="27466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E:\2015\rozpoczęcie 2015\DSC_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01008"/>
            <a:ext cx="4536504" cy="30047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7347" name="Picture 3" descr="E:\2015\rozpoczęcie 2015\DSC_00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4219130" cy="27945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7348" name="Picture 4" descr="E:\2015\rozpoczęcie 2015\DSC_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717032"/>
            <a:ext cx="3904258" cy="25859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pic>
        <p:nvPicPr>
          <p:cNvPr id="57349" name="Picture 5" descr="E:\2015\rozpoczęcie 2015\DSC_00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65698"/>
            <a:ext cx="4248472" cy="281395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DSC_0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32656"/>
            <a:ext cx="3528392" cy="2479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0" name="Picture 4" descr="DSC_06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3381606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2" name="Picture 6" descr="DSC_0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2996952"/>
            <a:ext cx="4483184" cy="31503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0424" name="Picture 8" descr="DSC_0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32656"/>
            <a:ext cx="3423848" cy="2405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pole tekstowe 6"/>
          <p:cNvSpPr txBox="1"/>
          <p:nvPr/>
        </p:nvSpPr>
        <p:spPr>
          <a:xfrm>
            <a:off x="683568" y="2924944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>
                <a:solidFill>
                  <a:srgbClr val="FF0000"/>
                </a:solidFill>
              </a:rPr>
              <a:t>Ślubowanie klas pierwszych</a:t>
            </a:r>
            <a:endParaRPr lang="pl-PL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ier">
  <a:themeElements>
    <a:clrScheme name="Papi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i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i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1987</TotalTime>
  <Words>669</Words>
  <Application>Microsoft Office PowerPoint</Application>
  <PresentationFormat>Pokaz na ekranie (4:3)</PresentationFormat>
  <Paragraphs>196</Paragraphs>
  <Slides>65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65</vt:i4>
      </vt:variant>
    </vt:vector>
  </HeadingPairs>
  <TitlesOfParts>
    <vt:vector size="66" baseType="lpstr">
      <vt:lpstr>Papier</vt:lpstr>
      <vt:lpstr>Slajd 1</vt:lpstr>
      <vt:lpstr>Slajd 2</vt:lpstr>
      <vt:lpstr> Oferujemy naukę  w następujących typach szkół:</vt:lpstr>
      <vt:lpstr>Slajd 4</vt:lpstr>
      <vt:lpstr>Slajd 5</vt:lpstr>
      <vt:lpstr>Nasz patron</vt:lpstr>
      <vt:lpstr>Dbamy o tradycję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Do you speak English??? - Ja, natürlich!!!</vt:lpstr>
      <vt:lpstr>Slajd 17</vt:lpstr>
      <vt:lpstr>Slajd 18</vt:lpstr>
      <vt:lpstr>Gramy, śpiewamy, występujemy, tańczymy…</vt:lpstr>
      <vt:lpstr>Slajd 20</vt:lpstr>
      <vt:lpstr>Rachujemy i programujemy</vt:lpstr>
      <vt:lpstr>Rozwijamy talenty i pasje…</vt:lpstr>
      <vt:lpstr>Slajd 23</vt:lpstr>
      <vt:lpstr>Klasa ogólna –  Gwarantujemy Ci sukces na maturze …</vt:lpstr>
      <vt:lpstr>Slajd 25</vt:lpstr>
      <vt:lpstr>Slajd 26</vt:lpstr>
      <vt:lpstr>Klasa sportowa – wspieramy rozwój indywidualnej kariery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Klasa matematyczna – zabezpieczamy Twój dobry start na studiach</vt:lpstr>
      <vt:lpstr>Klasa matematyczna</vt:lpstr>
      <vt:lpstr>    Pamiętaj !!!!</vt:lpstr>
      <vt:lpstr>Technikum w Muszynie</vt:lpstr>
      <vt:lpstr>Slajd 41</vt:lpstr>
      <vt:lpstr>Technikum Żywienia i Usług Gastronomicznych</vt:lpstr>
      <vt:lpstr>Slajd 43</vt:lpstr>
      <vt:lpstr>Slajd 44</vt:lpstr>
      <vt:lpstr>Slajd 45</vt:lpstr>
      <vt:lpstr>Staże  zawodoznawcze – Rytro </vt:lpstr>
      <vt:lpstr>Slajd 47</vt:lpstr>
      <vt:lpstr>Chętnie bierzemy udział  w ogólnopolskich konkursach  i osiągamy sukcesy !</vt:lpstr>
      <vt:lpstr>Slajd 49</vt:lpstr>
      <vt:lpstr>Slajd 50</vt:lpstr>
      <vt:lpstr>Co jeszcze ?</vt:lpstr>
      <vt:lpstr>Slajd 52</vt:lpstr>
      <vt:lpstr>Uczniowie wraz z nauczycielami  aktywnie spędzają czas … </vt:lpstr>
      <vt:lpstr>              Wspólnie spędzone chwile …. Jesteśmy razem nie tylko w murach szkoły                       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Stypendia</vt:lpstr>
      <vt:lpstr>W szkole dzieje się jeszcze wiele ciekawych rzeczy dlatego nie zwlekaj  i odwiedź naszą stronę internetową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hunio</dc:creator>
  <cp:lastModifiedBy>Gosia</cp:lastModifiedBy>
  <cp:revision>55</cp:revision>
  <dcterms:created xsi:type="dcterms:W3CDTF">2014-04-01T17:41:34Z</dcterms:created>
  <dcterms:modified xsi:type="dcterms:W3CDTF">2016-02-24T11:35:43Z</dcterms:modified>
</cp:coreProperties>
</file>